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7" r:id="rId4"/>
    <p:sldId id="268" r:id="rId5"/>
    <p:sldId id="269" r:id="rId6"/>
    <p:sldId id="270" r:id="rId7"/>
    <p:sldId id="260" r:id="rId8"/>
    <p:sldId id="266" r:id="rId9"/>
    <p:sldId id="263" r:id="rId10"/>
    <p:sldId id="264" r:id="rId11"/>
    <p:sldId id="258" r:id="rId12"/>
    <p:sldId id="274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96421-9433-42AD-BFF7-C62E81F79C6C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0BBD0-8683-47B0-A0F9-540A23053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038EE-18B2-4267-AFF8-2BA68E0CE838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05B80-9DA1-4430-B58D-2A70B8A59F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5B80-9DA1-4430-B58D-2A70B8A59F6F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5B80-9DA1-4430-B58D-2A70B8A59F6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39D609-F11C-4847-A495-E73C3527F379}" type="datetimeFigureOut">
              <a:rPr lang="cs-CZ" smtClean="0"/>
              <a:pPr/>
              <a:t>13.9.2010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F0699C-80D1-40B5-B225-FDC715AF34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zrs.cz/www/display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budget/library/publications/public_contracts/doing_business_cs.pdf" TargetMode="External"/><Relationship Id="rId2" Type="http://schemas.openxmlformats.org/officeDocument/2006/relationships/hyperlink" Target="http://www.ted.europa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bre.cz/dokums_raw/zahranicni_pomoc_eu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bre.cz/" TargetMode="External"/><Relationship Id="rId7" Type="http://schemas.openxmlformats.org/officeDocument/2006/relationships/image" Target="../media/image8.jpeg"/><Relationship Id="rId2" Type="http://schemas.openxmlformats.org/officeDocument/2006/relationships/hyperlink" Target="mailto:cebre.europe@mail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rade.ec.europa.eu/civilsoc/csd_proc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db.europa.eu/mkaccdb2/indexPubli.htm" TargetMode="External"/><Relationship Id="rId2" Type="http://schemas.openxmlformats.org/officeDocument/2006/relationships/hyperlink" Target="http://ec.europa.eu/trade/issues/global/development/thd_e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tc.eu/" TargetMode="External"/><Relationship Id="rId2" Type="http://schemas.openxmlformats.org/officeDocument/2006/relationships/hyperlink" Target="http://www.understandingchina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4643446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 Narrow" pitchFamily="34" charset="0"/>
              </a:rPr>
              <a:t>CEBRE – Česká podnikatelská reprezentace při EU </a:t>
            </a:r>
          </a:p>
          <a:p>
            <a:r>
              <a:rPr lang="cs-CZ" sz="2400" dirty="0" smtClean="0">
                <a:latin typeface="Arial Narrow" pitchFamily="34" charset="0"/>
              </a:rPr>
              <a:t>Brno, září 2010</a:t>
            </a:r>
            <a:endParaRPr lang="cs-CZ" sz="2400" dirty="0">
              <a:latin typeface="Arial Narrow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2100277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>
                <a:latin typeface="Arial Narrow" pitchFamily="34" charset="0"/>
              </a:rPr>
              <a:t/>
            </a:r>
            <a:br>
              <a:rPr lang="cs-CZ" dirty="0" smtClean="0">
                <a:latin typeface="Arial Narrow" pitchFamily="34" charset="0"/>
              </a:rPr>
            </a:br>
            <a:r>
              <a:rPr lang="cs-CZ" dirty="0" smtClean="0">
                <a:solidFill>
                  <a:srgbClr val="0070C0"/>
                </a:solidFill>
                <a:latin typeface="Arial Narrow" pitchFamily="34" charset="0"/>
              </a:rPr>
              <a:t>EXPORT MIMO EVROPSKOU UNII, JAK NA TO? </a:t>
            </a:r>
            <a:br>
              <a:rPr lang="cs-CZ" dirty="0" smtClean="0">
                <a:solidFill>
                  <a:srgbClr val="0070C0"/>
                </a:solidFill>
                <a:latin typeface="Arial Narrow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Arial Narrow" pitchFamily="34" charset="0"/>
              </a:rPr>
              <a:t>Podpůrné nástroje EU</a:t>
            </a:r>
            <a:r>
              <a:rPr lang="cs-CZ" dirty="0" smtClean="0">
                <a:latin typeface="Arial Narrow" pitchFamily="34" charset="0"/>
              </a:rPr>
              <a:t/>
            </a:r>
            <a:br>
              <a:rPr lang="cs-CZ" dirty="0" smtClean="0">
                <a:latin typeface="Arial Narrow" pitchFamily="34" charset="0"/>
              </a:rPr>
            </a:br>
            <a:endParaRPr lang="cs-CZ" dirty="0">
              <a:latin typeface="Arial Narrow" pitchFamily="34" charset="0"/>
            </a:endParaRPr>
          </a:p>
        </p:txBody>
      </p:sp>
      <p:pic>
        <p:nvPicPr>
          <p:cNvPr id="4" name="Obrázek 3" descr="Logo CEB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645024"/>
            <a:ext cx="1082533" cy="720081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683568" y="2492897"/>
            <a:ext cx="7632848" cy="115212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cs-CZ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endParaRPr kumimoji="0" lang="cs-CZ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6"/>
                </a:solidFill>
                <a:latin typeface="Arial Narrow" pitchFamily="34" charset="0"/>
              </a:rPr>
              <a:t>ACP – Afrika, Karibik a Pacifik</a:t>
            </a:r>
            <a:endParaRPr lang="cs-CZ" sz="4000" b="1" dirty="0">
              <a:solidFill>
                <a:schemeClr val="accent6"/>
              </a:solidFill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err="1" smtClean="0">
                <a:latin typeface="Arial Narrow" pitchFamily="34" charset="0"/>
              </a:rPr>
              <a:t>Pro€Invest</a:t>
            </a:r>
            <a:r>
              <a:rPr lang="en-US" sz="2000" dirty="0" smtClean="0">
                <a:latin typeface="Arial Narrow" pitchFamily="34" charset="0"/>
              </a:rPr>
              <a:t> </a:t>
            </a:r>
            <a:endParaRPr lang="cs-CZ" sz="2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</a:rPr>
              <a:t>Cílem je podpora investic, obchodu a technologií do zemí ACP prostřednictvím posílené role a zvýšené kvality podnikatelských a profesních organizací v zemích ACP, které tak budou následně schopné svým členům poskytovat kvalitnější služby. </a:t>
            </a:r>
          </a:p>
          <a:p>
            <a:pPr algn="just">
              <a:buNone/>
            </a:pPr>
            <a:endParaRPr lang="cs-CZ" sz="2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</a:rPr>
              <a:t>Podcílem je také posílit partnerství mezi tamními podnikateli a zahrnout podnikatele a jejich zástupce do podnikatelského fóra/dialogu, které jim dává příležitost podílet se na vytváření politik. Podnikatelská rada</a:t>
            </a:r>
            <a:r>
              <a:rPr lang="en-US" sz="2000" dirty="0" smtClean="0">
                <a:latin typeface="Arial Narrow" pitchFamily="34" charset="0"/>
              </a:rPr>
              <a:t> EU-SADC </a:t>
            </a:r>
            <a:r>
              <a:rPr lang="cs-CZ" sz="2000" dirty="0" smtClean="0">
                <a:latin typeface="Arial Narrow" pitchFamily="34" charset="0"/>
              </a:rPr>
              <a:t>se zabývá obchodní politikou, zejména vyjednáváním EPA. EU-Africké podnikatelské centrum se zabývá </a:t>
            </a:r>
            <a:r>
              <a:rPr lang="cs-CZ" sz="2000" dirty="0" err="1" smtClean="0">
                <a:latin typeface="Arial Narrow" pitchFamily="34" charset="0"/>
              </a:rPr>
              <a:t>šiřším</a:t>
            </a:r>
            <a:r>
              <a:rPr lang="cs-CZ" sz="2000" dirty="0" smtClean="0">
                <a:latin typeface="Arial Narrow" pitchFamily="34" charset="0"/>
              </a:rPr>
              <a:t> tématem rozvoje (dobrá správa, propojení, podnikatelská etika, apod.). </a:t>
            </a:r>
          </a:p>
          <a:p>
            <a:endParaRPr lang="en-US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6"/>
                </a:solidFill>
                <a:latin typeface="Arial Narrow" pitchFamily="34" charset="0"/>
              </a:rPr>
              <a:t>Programy vnější pomoci</a:t>
            </a:r>
            <a:endParaRPr lang="cs-CZ" sz="4000" b="1" dirty="0">
              <a:solidFill>
                <a:schemeClr val="accent6"/>
              </a:solidFill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cs-CZ" sz="2000" dirty="0" smtClean="0">
                <a:latin typeface="Arial Narrow" pitchFamily="34" charset="0"/>
              </a:rPr>
              <a:t>Podnikatelé se také mohou zapojit do programů vnější pomoci Evropské unie. </a:t>
            </a:r>
          </a:p>
          <a:p>
            <a:pPr algn="just">
              <a:lnSpc>
                <a:spcPct val="120000"/>
              </a:lnSpc>
              <a:buNone/>
            </a:pPr>
            <a:endParaRPr lang="cs-CZ" sz="2000" dirty="0" smtClean="0">
              <a:latin typeface="Arial Narrow" pitchFamily="34" charset="0"/>
            </a:endParaRPr>
          </a:p>
          <a:p>
            <a:pPr algn="just">
              <a:lnSpc>
                <a:spcPct val="120000"/>
              </a:lnSpc>
              <a:buFont typeface="Arial" pitchFamily="34" charset="0"/>
              <a:buAutoNum type="alphaLcParenR"/>
            </a:pPr>
            <a:r>
              <a:rPr lang="cs-CZ" sz="2000" b="1" dirty="0" smtClean="0">
                <a:latin typeface="Arial Narrow" pitchFamily="34" charset="0"/>
              </a:rPr>
              <a:t>Rozvojová pomoc </a:t>
            </a:r>
            <a:r>
              <a:rPr lang="cs-CZ" sz="2000" dirty="0" smtClean="0">
                <a:latin typeface="Arial Narrow" pitchFamily="34" charset="0"/>
              </a:rPr>
              <a:t>(</a:t>
            </a:r>
            <a:r>
              <a:rPr lang="cs-CZ" sz="2000" dirty="0" smtClean="0">
                <a:latin typeface="Arial Narrow" pitchFamily="34" charset="0"/>
                <a:hlinkClick r:id="rId2"/>
              </a:rPr>
              <a:t>www.</a:t>
            </a:r>
            <a:r>
              <a:rPr lang="cs-CZ" sz="2000" dirty="0" err="1" smtClean="0">
                <a:latin typeface="Arial Narrow" pitchFamily="34" charset="0"/>
                <a:hlinkClick r:id="rId2"/>
              </a:rPr>
              <a:t>ppzrs.cz</a:t>
            </a:r>
            <a:r>
              <a:rPr lang="cs-CZ" sz="2000" dirty="0" smtClean="0">
                <a:latin typeface="Arial Narrow" pitchFamily="34" charset="0"/>
                <a:hlinkClick r:id="rId2"/>
              </a:rPr>
              <a:t>/www/display.</a:t>
            </a:r>
            <a:r>
              <a:rPr lang="cs-CZ" sz="2000" dirty="0" err="1" smtClean="0">
                <a:latin typeface="Arial Narrow" pitchFamily="34" charset="0"/>
                <a:hlinkClick r:id="rId2"/>
              </a:rPr>
              <a:t>asp</a:t>
            </a:r>
            <a:r>
              <a:rPr lang="cs-CZ" sz="2000" dirty="0" smtClean="0">
                <a:latin typeface="Arial Narrow" pitchFamily="34" charset="0"/>
              </a:rPr>
              <a:t>)</a:t>
            </a:r>
          </a:p>
          <a:p>
            <a:pPr algn="just">
              <a:lnSpc>
                <a:spcPct val="120000"/>
              </a:lnSpc>
              <a:buAutoNum type="alphaLcParenR"/>
            </a:pPr>
            <a:r>
              <a:rPr lang="cs-CZ" sz="2000" b="1" dirty="0" err="1" smtClean="0">
                <a:latin typeface="Arial Narrow" pitchFamily="34" charset="0"/>
              </a:rPr>
              <a:t>Předvstupní</a:t>
            </a:r>
            <a:r>
              <a:rPr lang="cs-CZ" sz="2000" b="1" dirty="0" smtClean="0">
                <a:latin typeface="Arial Narrow" pitchFamily="34" charset="0"/>
              </a:rPr>
              <a:t> nástroje EU pro kandidátské a potenciálně kandidátské země</a:t>
            </a:r>
          </a:p>
          <a:p>
            <a:pPr algn="just">
              <a:lnSpc>
                <a:spcPct val="120000"/>
              </a:lnSpc>
              <a:buAutoNum type="alphaLcParenR"/>
            </a:pPr>
            <a:r>
              <a:rPr lang="cs-CZ" sz="2000" b="1" dirty="0" smtClean="0">
                <a:latin typeface="Arial Narrow" pitchFamily="34" charset="0"/>
              </a:rPr>
              <a:t>Veřejné zakázky Unie vypisované v rámci rozvojové pomoci či </a:t>
            </a:r>
            <a:r>
              <a:rPr lang="cs-CZ" sz="2000" b="1" dirty="0" err="1" smtClean="0">
                <a:latin typeface="Arial Narrow" pitchFamily="34" charset="0"/>
              </a:rPr>
              <a:t>předvstupní</a:t>
            </a:r>
            <a:r>
              <a:rPr lang="cs-CZ" sz="2000" b="1" dirty="0" smtClean="0">
                <a:latin typeface="Arial Narrow" pitchFamily="34" charset="0"/>
              </a:rPr>
              <a:t> pomoci</a:t>
            </a:r>
          </a:p>
          <a:p>
            <a:pPr algn="just">
              <a:lnSpc>
                <a:spcPct val="120000"/>
              </a:lnSpc>
              <a:buNone/>
            </a:pPr>
            <a:endParaRPr lang="cs-CZ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Narrow" pitchFamily="34" charset="0"/>
              </a:rPr>
              <a:t>DŮLEŽITÉ 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400" b="1" dirty="0" smtClean="0">
              <a:latin typeface="Arial Narrow" pitchFamily="34" charset="0"/>
            </a:endParaRPr>
          </a:p>
          <a:p>
            <a:pPr algn="just"/>
            <a:r>
              <a:rPr lang="cs-CZ" sz="2000" b="1" dirty="0" smtClean="0">
                <a:latin typeface="Arial Narrow" pitchFamily="34" charset="0"/>
              </a:rPr>
              <a:t>Informační systém EU o VZ</a:t>
            </a: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  <a:hlinkClick r:id="rId2"/>
              </a:rPr>
              <a:t>www.</a:t>
            </a:r>
            <a:r>
              <a:rPr lang="cs-CZ" sz="2000" dirty="0" err="1" smtClean="0">
                <a:latin typeface="Arial Narrow" pitchFamily="34" charset="0"/>
                <a:hlinkClick r:id="rId2"/>
              </a:rPr>
              <a:t>ted.europa.eu</a:t>
            </a:r>
            <a:endParaRPr lang="cs-CZ" sz="2000" dirty="0" smtClean="0">
              <a:latin typeface="Arial Narrow" pitchFamily="34" charset="0"/>
            </a:endParaRPr>
          </a:p>
          <a:p>
            <a:pPr algn="just"/>
            <a:r>
              <a:rPr lang="cs-CZ" sz="2000" b="1" dirty="0" smtClean="0">
                <a:latin typeface="Arial Narrow" pitchFamily="34" charset="0"/>
              </a:rPr>
              <a:t>Příručka Evropské komise o VZ</a:t>
            </a: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  <a:hlinkClick r:id="rId3"/>
              </a:rPr>
              <a:t>http://ec.europa.eu/budget/library/publications/public_contracts/doing_business_cs.pdf</a:t>
            </a:r>
            <a:r>
              <a:rPr lang="cs-CZ" sz="2000" dirty="0" smtClean="0">
                <a:latin typeface="Arial Narrow" pitchFamily="34" charset="0"/>
              </a:rPr>
              <a:t> </a:t>
            </a:r>
          </a:p>
          <a:p>
            <a:pPr algn="just"/>
            <a:r>
              <a:rPr lang="cs-CZ" sz="2000" b="1" dirty="0" smtClean="0">
                <a:latin typeface="Arial Narrow" pitchFamily="34" charset="0"/>
              </a:rPr>
              <a:t>Příručka </a:t>
            </a:r>
            <a:r>
              <a:rPr lang="cs-CZ" sz="2000" b="1" i="1" dirty="0" smtClean="0">
                <a:latin typeface="Arial Narrow" pitchFamily="34" charset="0"/>
              </a:rPr>
              <a:t>Jak na Rozvojovou pomoc</a:t>
            </a: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  <a:hlinkClick r:id="rId4"/>
              </a:rPr>
              <a:t>http://www.</a:t>
            </a:r>
            <a:r>
              <a:rPr lang="cs-CZ" sz="2000" dirty="0" err="1" smtClean="0">
                <a:latin typeface="Arial Narrow" pitchFamily="34" charset="0"/>
                <a:hlinkClick r:id="rId4"/>
              </a:rPr>
              <a:t>cebre.cz</a:t>
            </a:r>
            <a:r>
              <a:rPr lang="cs-CZ" sz="2000" dirty="0" smtClean="0">
                <a:latin typeface="Arial Narrow" pitchFamily="34" charset="0"/>
                <a:hlinkClick r:id="rId4"/>
              </a:rPr>
              <a:t>/</a:t>
            </a:r>
            <a:r>
              <a:rPr lang="cs-CZ" sz="2000" dirty="0" err="1" smtClean="0">
                <a:latin typeface="Arial Narrow" pitchFamily="34" charset="0"/>
                <a:hlinkClick r:id="rId4"/>
              </a:rPr>
              <a:t>dokums</a:t>
            </a:r>
            <a:r>
              <a:rPr lang="cs-CZ" sz="2000" dirty="0" smtClean="0">
                <a:latin typeface="Arial Narrow" pitchFamily="34" charset="0"/>
                <a:hlinkClick r:id="rId4"/>
              </a:rPr>
              <a:t>_</a:t>
            </a:r>
            <a:r>
              <a:rPr lang="cs-CZ" sz="2000" dirty="0" err="1" smtClean="0">
                <a:latin typeface="Arial Narrow" pitchFamily="34" charset="0"/>
                <a:hlinkClick r:id="rId4"/>
              </a:rPr>
              <a:t>raw</a:t>
            </a:r>
            <a:r>
              <a:rPr lang="cs-CZ" sz="2000" dirty="0" smtClean="0">
                <a:latin typeface="Arial Narrow" pitchFamily="34" charset="0"/>
                <a:hlinkClick r:id="rId4"/>
              </a:rPr>
              <a:t>/</a:t>
            </a:r>
            <a:r>
              <a:rPr lang="cs-CZ" sz="2000" dirty="0" err="1" smtClean="0">
                <a:latin typeface="Arial Narrow" pitchFamily="34" charset="0"/>
                <a:hlinkClick r:id="rId4"/>
              </a:rPr>
              <a:t>zahranicni</a:t>
            </a:r>
            <a:r>
              <a:rPr lang="cs-CZ" sz="2000" dirty="0" smtClean="0">
                <a:latin typeface="Arial Narrow" pitchFamily="34" charset="0"/>
                <a:hlinkClick r:id="rId4"/>
              </a:rPr>
              <a:t>_pomoc_</a:t>
            </a:r>
            <a:r>
              <a:rPr lang="cs-CZ" sz="2000" dirty="0" err="1" smtClean="0">
                <a:latin typeface="Arial Narrow" pitchFamily="34" charset="0"/>
                <a:hlinkClick r:id="rId4"/>
              </a:rPr>
              <a:t>eu.pdf</a:t>
            </a:r>
            <a:r>
              <a:rPr lang="cs-CZ" sz="2000" dirty="0" smtClean="0">
                <a:latin typeface="Arial Narrow" pitchFamily="34" charset="0"/>
              </a:rPr>
              <a:t> </a:t>
            </a:r>
          </a:p>
          <a:p>
            <a:endParaRPr lang="cs-CZ" sz="2400" b="1" dirty="0" smtClean="0">
              <a:latin typeface="Arial Narrow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Arial Narrow" pitchFamily="34" charset="0"/>
              </a:rPr>
              <a:t>DĚKUJEME ZA POZORNOST!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000" b="1" dirty="0" smtClean="0">
                <a:latin typeface="Arial Narrow" pitchFamily="34" charset="0"/>
              </a:rPr>
              <a:t>CEBRE – Česká podnikatelská reprezentace</a:t>
            </a:r>
          </a:p>
          <a:p>
            <a:pPr algn="ctr">
              <a:buNone/>
            </a:pPr>
            <a:r>
              <a:rPr lang="cs-CZ" sz="2000" dirty="0" smtClean="0">
                <a:latin typeface="Arial Narrow" pitchFamily="34" charset="0"/>
              </a:rPr>
              <a:t>60 </a:t>
            </a:r>
            <a:r>
              <a:rPr lang="cs-CZ" sz="2000" dirty="0" err="1" smtClean="0">
                <a:latin typeface="Arial Narrow" pitchFamily="34" charset="0"/>
              </a:rPr>
              <a:t>Rue</a:t>
            </a:r>
            <a:r>
              <a:rPr lang="cs-CZ" sz="2000" dirty="0" smtClean="0">
                <a:latin typeface="Arial Narrow" pitchFamily="34" charset="0"/>
              </a:rPr>
              <a:t> </a:t>
            </a:r>
            <a:r>
              <a:rPr lang="cs-CZ" sz="2000" dirty="0" err="1" smtClean="0">
                <a:latin typeface="Arial Narrow" pitchFamily="34" charset="0"/>
              </a:rPr>
              <a:t>du</a:t>
            </a:r>
            <a:r>
              <a:rPr lang="cs-CZ" sz="2000" dirty="0" smtClean="0">
                <a:latin typeface="Arial Narrow" pitchFamily="34" charset="0"/>
              </a:rPr>
              <a:t> </a:t>
            </a:r>
            <a:r>
              <a:rPr lang="cs-CZ" sz="2000" dirty="0" err="1" smtClean="0">
                <a:latin typeface="Arial Narrow" pitchFamily="34" charset="0"/>
              </a:rPr>
              <a:t>Trone</a:t>
            </a:r>
            <a:r>
              <a:rPr lang="cs-CZ" sz="2000" dirty="0" smtClean="0">
                <a:latin typeface="Arial Narrow" pitchFamily="34" charset="0"/>
              </a:rPr>
              <a:t>, B-1040 Brusel</a:t>
            </a:r>
          </a:p>
          <a:p>
            <a:pPr algn="ctr">
              <a:buNone/>
            </a:pPr>
            <a:r>
              <a:rPr lang="cs-CZ" sz="2000" dirty="0" smtClean="0">
                <a:latin typeface="Arial Narrow" pitchFamily="34" charset="0"/>
              </a:rPr>
              <a:t>Tel: +32-2-2139 450/2, +420 246 031 707 </a:t>
            </a:r>
            <a:br>
              <a:rPr lang="cs-CZ" sz="2000" dirty="0" smtClean="0">
                <a:latin typeface="Arial Narrow" pitchFamily="34" charset="0"/>
              </a:rPr>
            </a:br>
            <a:r>
              <a:rPr lang="cs-CZ" sz="2000" dirty="0" smtClean="0">
                <a:latin typeface="Arial Narrow" pitchFamily="34" charset="0"/>
              </a:rPr>
              <a:t>Fax: +32-2-2139 451</a:t>
            </a:r>
            <a:br>
              <a:rPr lang="cs-CZ" sz="2000" dirty="0" smtClean="0">
                <a:latin typeface="Arial Narrow" pitchFamily="34" charset="0"/>
              </a:rPr>
            </a:br>
            <a:r>
              <a:rPr lang="cs-CZ" sz="2000" dirty="0" smtClean="0">
                <a:latin typeface="Arial Narrow" pitchFamily="34" charset="0"/>
              </a:rPr>
              <a:t>E-mail: </a:t>
            </a:r>
            <a:r>
              <a:rPr lang="cs-CZ" sz="2000" dirty="0" smtClean="0">
                <a:latin typeface="Arial Narrow" pitchFamily="34" charset="0"/>
                <a:hlinkClick r:id="rId2"/>
              </a:rPr>
              <a:t>brussels@</a:t>
            </a:r>
            <a:r>
              <a:rPr lang="cs-CZ" sz="2000" dirty="0" err="1" smtClean="0">
                <a:latin typeface="Arial Narrow" pitchFamily="34" charset="0"/>
                <a:hlinkClick r:id="rId2"/>
              </a:rPr>
              <a:t>cebre.cz</a:t>
            </a:r>
            <a:r>
              <a:rPr lang="cs-CZ" sz="2000" dirty="0" smtClean="0">
                <a:latin typeface="Arial Narrow" pitchFamily="34" charset="0"/>
              </a:rPr>
              <a:t> </a:t>
            </a:r>
          </a:p>
          <a:p>
            <a:pPr algn="ctr">
              <a:buNone/>
            </a:pPr>
            <a:r>
              <a:rPr lang="cs-CZ" sz="2000" dirty="0" smtClean="0">
                <a:latin typeface="Arial Narrow" pitchFamily="34" charset="0"/>
              </a:rPr>
              <a:t>    Web: </a:t>
            </a:r>
            <a:r>
              <a:rPr lang="cs-CZ" sz="2000" dirty="0" smtClean="0">
                <a:latin typeface="Arial Narrow" pitchFamily="34" charset="0"/>
                <a:hlinkClick r:id="rId3"/>
              </a:rPr>
              <a:t>www.</a:t>
            </a:r>
            <a:r>
              <a:rPr lang="cs-CZ" sz="2000" dirty="0" err="1" smtClean="0">
                <a:latin typeface="Arial Narrow" pitchFamily="34" charset="0"/>
                <a:hlinkClick r:id="rId3"/>
              </a:rPr>
              <a:t>cebre.cz</a:t>
            </a:r>
            <a:r>
              <a:rPr lang="cs-CZ" sz="2000" dirty="0" smtClean="0">
                <a:latin typeface="Arial Narrow" pitchFamily="34" charset="0"/>
              </a:rPr>
              <a:t> </a:t>
            </a:r>
          </a:p>
          <a:p>
            <a:endParaRPr lang="cs-CZ" dirty="0"/>
          </a:p>
        </p:txBody>
      </p:sp>
      <p:pic>
        <p:nvPicPr>
          <p:cNvPr id="2052" name="Picture 4" descr="Logo CzechTrade EN-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301208"/>
            <a:ext cx="1260958" cy="71795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7" y="5373216"/>
            <a:ext cx="770015" cy="624802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5301208"/>
            <a:ext cx="720080" cy="72008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5445224"/>
            <a:ext cx="1454400" cy="43200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Narrow" pitchFamily="34" charset="0"/>
              </a:rPr>
              <a:t>Společná obchodní politika</a:t>
            </a:r>
            <a:endParaRPr lang="cs-CZ" sz="4000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>
              <a:buNone/>
            </a:pPr>
            <a:r>
              <a:rPr lang="cs-CZ" sz="2000" dirty="0" smtClean="0">
                <a:latin typeface="Arial Narrow" pitchFamily="34" charset="0"/>
              </a:rPr>
              <a:t>Nástroje obchodní politiky lze </a:t>
            </a:r>
            <a:r>
              <a:rPr lang="cs-CZ" sz="2000" dirty="0">
                <a:latin typeface="Arial Narrow" pitchFamily="34" charset="0"/>
              </a:rPr>
              <a:t>rozdělit na:</a:t>
            </a:r>
          </a:p>
          <a:p>
            <a:pPr lvl="1" algn="just"/>
            <a:r>
              <a:rPr lang="cs-CZ" sz="2000" dirty="0">
                <a:latin typeface="Arial Narrow" pitchFamily="34" charset="0"/>
              </a:rPr>
              <a:t>politiky</a:t>
            </a:r>
          </a:p>
          <a:p>
            <a:pPr lvl="1" algn="just"/>
            <a:r>
              <a:rPr lang="cs-CZ" sz="2000" dirty="0" smtClean="0">
                <a:latin typeface="Arial Narrow" pitchFamily="34" charset="0"/>
              </a:rPr>
              <a:t>platformy </a:t>
            </a:r>
            <a:r>
              <a:rPr lang="cs-CZ" sz="2000" dirty="0">
                <a:latin typeface="Arial Narrow" pitchFamily="34" charset="0"/>
              </a:rPr>
              <a:t>a </a:t>
            </a:r>
            <a:r>
              <a:rPr lang="cs-CZ" sz="2000" dirty="0" smtClean="0">
                <a:latin typeface="Arial Narrow" pitchFamily="34" charset="0"/>
              </a:rPr>
              <a:t>dialog</a:t>
            </a:r>
          </a:p>
          <a:p>
            <a:pPr lvl="1" algn="just"/>
            <a:r>
              <a:rPr lang="cs-CZ" sz="2000" dirty="0">
                <a:latin typeface="Arial Narrow" pitchFamily="34" charset="0"/>
              </a:rPr>
              <a:t> </a:t>
            </a:r>
            <a:r>
              <a:rPr lang="cs-CZ" sz="2000" dirty="0" smtClean="0">
                <a:latin typeface="Arial Narrow" pitchFamily="34" charset="0"/>
              </a:rPr>
              <a:t>databáze, manuály</a:t>
            </a:r>
          </a:p>
          <a:p>
            <a:pPr lvl="1" algn="just"/>
            <a:r>
              <a:rPr lang="cs-CZ" sz="2000" dirty="0" smtClean="0">
                <a:latin typeface="Arial Narrow" pitchFamily="34" charset="0"/>
              </a:rPr>
              <a:t>programy/projekty</a:t>
            </a:r>
          </a:p>
          <a:p>
            <a:pPr algn="just">
              <a:buNone/>
            </a:pPr>
            <a:endParaRPr lang="cs-CZ" sz="2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</a:rPr>
              <a:t>	Podpora je soustředěna na několik oblastí – kandidátské země a země asociované, sousedské země ENPI, Středomoří, Asie, Latinská Amerika, ACP. Nechybí však ani vysoce průmyslové země jako je Japonsko a USA.</a:t>
            </a:r>
          </a:p>
          <a:p>
            <a:pPr>
              <a:buNone/>
            </a:pPr>
            <a:endParaRPr lang="cs-CZ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Narrow" pitchFamily="34" charset="0"/>
              </a:rPr>
              <a:t>1. Politiky</a:t>
            </a:r>
            <a:endParaRPr lang="cs-CZ" sz="4000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sz="2000" dirty="0" smtClean="0">
                <a:latin typeface="Arial Narrow" pitchFamily="34" charset="0"/>
              </a:rPr>
              <a:t>Evropská komise dává možnost podnikatelským organizacím, ale též samotným podnikatelům zapojit se do vytváření obchodní politiky. Přes podnikatelské organizace mohou podnikatelé zasílat komentáře a návrhy např. ohledně Dohod o volném obchodu (</a:t>
            </a:r>
            <a:r>
              <a:rPr lang="en-US" sz="2000" dirty="0" smtClean="0">
                <a:latin typeface="Arial Narrow" pitchFamily="34" charset="0"/>
              </a:rPr>
              <a:t>FTAs) </a:t>
            </a:r>
            <a:r>
              <a:rPr lang="cs-CZ" sz="2000" dirty="0" smtClean="0">
                <a:latin typeface="Arial Narrow" pitchFamily="34" charset="0"/>
              </a:rPr>
              <a:t>a tzv. asociovaných dohod (</a:t>
            </a:r>
            <a:r>
              <a:rPr lang="cs-CZ" sz="2000" dirty="0" err="1" smtClean="0">
                <a:latin typeface="Arial Narrow" pitchFamily="34" charset="0"/>
              </a:rPr>
              <a:t>AAs</a:t>
            </a:r>
            <a:r>
              <a:rPr lang="cs-CZ" sz="2000" dirty="0" smtClean="0">
                <a:latin typeface="Arial Narrow" pitchFamily="34" charset="0"/>
              </a:rPr>
              <a:t>). Dále se podnikatelé mohou vyjadřovat k fungování celního kodexu EU, upozorňovat na ochranné nástroje obchodu </a:t>
            </a:r>
            <a:r>
              <a:rPr lang="en-US" sz="2000" dirty="0" smtClean="0">
                <a:latin typeface="Arial Narrow" pitchFamily="34" charset="0"/>
              </a:rPr>
              <a:t>(TDIs) </a:t>
            </a:r>
            <a:r>
              <a:rPr lang="cs-CZ" sz="2000" dirty="0" smtClean="0">
                <a:latin typeface="Arial Narrow" pitchFamily="34" charset="0"/>
              </a:rPr>
              <a:t>jakou jsou </a:t>
            </a:r>
            <a:r>
              <a:rPr lang="en-US" sz="2000" dirty="0" smtClean="0">
                <a:latin typeface="Arial Narrow" pitchFamily="34" charset="0"/>
              </a:rPr>
              <a:t>anti-dumping</a:t>
            </a:r>
            <a:r>
              <a:rPr lang="cs-CZ" sz="2000" dirty="0" err="1" smtClean="0">
                <a:latin typeface="Arial Narrow" pitchFamily="34" charset="0"/>
              </a:rPr>
              <a:t>ová</a:t>
            </a:r>
            <a:r>
              <a:rPr lang="cs-CZ" sz="2000" dirty="0" smtClean="0">
                <a:latin typeface="Arial Narrow" pitchFamily="34" charset="0"/>
              </a:rPr>
              <a:t> opatření</a:t>
            </a:r>
            <a:r>
              <a:rPr lang="en-US" sz="2000" dirty="0" smtClean="0">
                <a:latin typeface="Arial Narrow" pitchFamily="34" charset="0"/>
              </a:rPr>
              <a:t>, anti-</a:t>
            </a:r>
            <a:r>
              <a:rPr lang="cs-CZ" sz="2000" dirty="0" smtClean="0">
                <a:latin typeface="Arial Narrow" pitchFamily="34" charset="0"/>
              </a:rPr>
              <a:t>podpory a tzv. </a:t>
            </a:r>
            <a:r>
              <a:rPr lang="en-US" sz="2000" dirty="0" smtClean="0">
                <a:latin typeface="Arial Narrow" pitchFamily="34" charset="0"/>
              </a:rPr>
              <a:t>safeguards</a:t>
            </a:r>
            <a:r>
              <a:rPr lang="cs-CZ" sz="2000" dirty="0" smtClean="0">
                <a:latin typeface="Arial Narrow" pitchFamily="34" charset="0"/>
              </a:rPr>
              <a:t>. </a:t>
            </a:r>
          </a:p>
          <a:p>
            <a:pPr algn="just">
              <a:buNone/>
            </a:pPr>
            <a:endParaRPr lang="cs-CZ" sz="2000" dirty="0">
              <a:latin typeface="Arial Narrow" pitchFamily="34" charset="0"/>
            </a:endParaRP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</a:rPr>
              <a:t>Podnikatelé a jejich zástupci zastávají roli iniciátorů, kteří se s obchodní politikou setkávají v praxi a mohou tak upozorňovat na její nedostatky, negativa či na </a:t>
            </a:r>
            <a:r>
              <a:rPr lang="cs-CZ" sz="2000" dirty="0" err="1" smtClean="0">
                <a:latin typeface="Arial Narrow" pitchFamily="34" charset="0"/>
              </a:rPr>
              <a:t>nekalá</a:t>
            </a:r>
            <a:r>
              <a:rPr lang="cs-CZ" sz="2000" dirty="0" smtClean="0">
                <a:latin typeface="Arial Narrow" pitchFamily="34" charset="0"/>
              </a:rPr>
              <a:t> pravidla uplatňována zeměmi mimo EU. </a:t>
            </a:r>
            <a:endParaRPr lang="cs-CZ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	</a:t>
            </a:r>
            <a:r>
              <a:rPr lang="cs-CZ" sz="4000" dirty="0" smtClean="0">
                <a:latin typeface="Arial Narrow" pitchFamily="34" charset="0"/>
              </a:rPr>
              <a:t>2. Dialog, platformy a vytváření politik</a:t>
            </a:r>
            <a:endParaRPr lang="cs-CZ" sz="4000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>
                <a:latin typeface="Arial Narrow" pitchFamily="34" charset="0"/>
              </a:rPr>
              <a:t>Dialog civilní společnosti </a:t>
            </a:r>
          </a:p>
          <a:p>
            <a:pPr algn="just">
              <a:buNone/>
            </a:pPr>
            <a:r>
              <a:rPr lang="cs-CZ" dirty="0" smtClean="0">
                <a:latin typeface="Arial Narrow" pitchFamily="34" charset="0"/>
              </a:rPr>
              <a:t>Evropská komise konzultuje veřejnost v oblasti obchodní politiky, podporuje sdílení zkušeností a tzv. dobrých praktik v rámci pracovních skupin a seminářů zaměřených na konkrétní oblasti.</a:t>
            </a:r>
          </a:p>
          <a:p>
            <a:pPr algn="just">
              <a:buNone/>
            </a:pPr>
            <a:r>
              <a:rPr lang="cs-CZ" dirty="0" smtClean="0">
                <a:latin typeface="Arial Narrow" pitchFamily="34" charset="0"/>
                <a:hlinkClick r:id="rId2"/>
              </a:rPr>
              <a:t>http://trade.ec.europa.eu/civilsoc/csd_proc.cfm</a:t>
            </a:r>
            <a:r>
              <a:rPr lang="cs-CZ" dirty="0" smtClean="0">
                <a:latin typeface="Arial Narrow" pitchFamily="34" charset="0"/>
              </a:rPr>
              <a:t> </a:t>
            </a:r>
          </a:p>
          <a:p>
            <a:pPr algn="just">
              <a:buNone/>
            </a:pPr>
            <a:endParaRPr lang="cs-CZ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cs-CZ" b="1" dirty="0" smtClean="0">
                <a:latin typeface="Arial Narrow" pitchFamily="34" charset="0"/>
              </a:rPr>
              <a:t>Poradní výbor pro přístup na trhy třetích zemí</a:t>
            </a:r>
          </a:p>
          <a:p>
            <a:pPr algn="just">
              <a:buNone/>
            </a:pPr>
            <a:r>
              <a:rPr lang="cs-CZ" dirty="0" smtClean="0">
                <a:latin typeface="Arial Narrow" pitchFamily="34" charset="0"/>
              </a:rPr>
              <a:t>Podnikatelé či jejich zastupitelské organizace se v Bruselu mohou aktivně účastnit v lokálních </a:t>
            </a:r>
            <a:r>
              <a:rPr lang="cs-CZ" dirty="0">
                <a:latin typeface="Arial Narrow" pitchFamily="34" charset="0"/>
              </a:rPr>
              <a:t>týmech a pracovních skupinách (vznášet požadavky a upozorňovat na bariéry a nedostatky</a:t>
            </a:r>
            <a:r>
              <a:rPr lang="cs-CZ" dirty="0" smtClean="0">
                <a:latin typeface="Arial Narrow" pitchFamily="34" charset="0"/>
              </a:rPr>
              <a:t>).</a:t>
            </a:r>
          </a:p>
          <a:p>
            <a:pPr algn="just">
              <a:buNone/>
            </a:pPr>
            <a:endParaRPr lang="cs-CZ" b="1" dirty="0">
              <a:latin typeface="Arial Narrow" pitchFamily="34" charset="0"/>
            </a:endParaRPr>
          </a:p>
          <a:p>
            <a:pPr algn="just">
              <a:buNone/>
            </a:pPr>
            <a:r>
              <a:rPr lang="cs-CZ" b="1" dirty="0" smtClean="0">
                <a:latin typeface="Arial Narrow" pitchFamily="34" charset="0"/>
              </a:rPr>
              <a:t>Týmy Market Access</a:t>
            </a:r>
          </a:p>
          <a:p>
            <a:pPr algn="just">
              <a:buNone/>
            </a:pPr>
            <a:r>
              <a:rPr lang="cs-CZ" dirty="0">
                <a:latin typeface="Arial Narrow" pitchFamily="34" charset="0"/>
              </a:rPr>
              <a:t>V teritoriích organizují a koordinují společné akce, monitorují překážky obchodu a informují o nich ústředí v Bruselu, zaznamenávají stížnosti evropských firem, analyzují a zhodnocují podmínky obchodu, provádí tzv. Obchodní diplomacii, podávají zprávy ústředí.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Narrow" pitchFamily="34" charset="0"/>
              </a:rPr>
              <a:t>3. Databáze</a:t>
            </a:r>
            <a:endParaRPr lang="cs-CZ" sz="4000" dirty="0">
              <a:latin typeface="Arial Narrow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1700808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>
                <a:latin typeface="Arial Narrow" pitchFamily="34" charset="0"/>
              </a:rPr>
              <a:t>Market Access </a:t>
            </a:r>
            <a:r>
              <a:rPr lang="cs-CZ" sz="2000" b="1" dirty="0" err="1" smtClean="0">
                <a:latin typeface="Arial Narrow" pitchFamily="34" charset="0"/>
              </a:rPr>
              <a:t>Database</a:t>
            </a:r>
            <a:r>
              <a:rPr lang="cs-CZ" sz="2000" b="1" dirty="0" smtClean="0">
                <a:latin typeface="Arial Narrow" pitchFamily="34" charset="0"/>
              </a:rPr>
              <a:t> – databáze MADB</a:t>
            </a:r>
          </a:p>
          <a:p>
            <a:pPr algn="just"/>
            <a:r>
              <a:rPr lang="cs-CZ" sz="2000" dirty="0" smtClean="0">
                <a:latin typeface="Arial Narrow" pitchFamily="34" charset="0"/>
              </a:rPr>
              <a:t>Databáze </a:t>
            </a:r>
            <a:r>
              <a:rPr lang="cs-CZ" sz="2000" dirty="0">
                <a:latin typeface="Arial Narrow" pitchFamily="34" charset="0"/>
              </a:rPr>
              <a:t>informací POUZE pro evropské firmy o přístupu na třetí trhy (dovozní formality a celní požadavky, </a:t>
            </a:r>
            <a:r>
              <a:rPr lang="cs-CZ" sz="2000" dirty="0" smtClean="0">
                <a:latin typeface="Arial Narrow" pitchFamily="34" charset="0"/>
              </a:rPr>
              <a:t>sektorové </a:t>
            </a:r>
            <a:r>
              <a:rPr lang="cs-CZ" sz="2000" dirty="0">
                <a:latin typeface="Arial Narrow" pitchFamily="34" charset="0"/>
              </a:rPr>
              <a:t>bariéry, sanitární a </a:t>
            </a:r>
            <a:r>
              <a:rPr lang="cs-CZ" sz="2000" dirty="0" err="1">
                <a:latin typeface="Arial Narrow" pitchFamily="34" charset="0"/>
              </a:rPr>
              <a:t>fytosanitární</a:t>
            </a:r>
            <a:r>
              <a:rPr lang="cs-CZ" sz="2000" dirty="0">
                <a:latin typeface="Arial Narrow" pitchFamily="34" charset="0"/>
              </a:rPr>
              <a:t> opatření, analýzy, statistiky</a:t>
            </a:r>
            <a:r>
              <a:rPr lang="cs-CZ" sz="2000" dirty="0" smtClean="0">
                <a:latin typeface="Arial Narrow" pitchFamily="34" charset="0"/>
              </a:rPr>
              <a:t>). MADB je propojena s rejstříkem stížností.</a:t>
            </a:r>
            <a:endParaRPr lang="cs-CZ" sz="2000" dirty="0">
              <a:latin typeface="Arial Narrow" pitchFamily="34" charset="0"/>
            </a:endParaRP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  <a:hlinkClick r:id="rId2"/>
              </a:rPr>
              <a:t>http://ec.europa.eu/trade/issues/global/development/thd_en.htm</a:t>
            </a:r>
            <a:endParaRPr lang="cs-CZ" sz="2000" dirty="0" smtClean="0">
              <a:latin typeface="Arial Narrow" pitchFamily="34" charset="0"/>
            </a:endParaRPr>
          </a:p>
          <a:p>
            <a:pPr algn="just"/>
            <a:endParaRPr lang="cs-CZ" sz="2000" dirty="0" smtClean="0">
              <a:latin typeface="Arial Narrow" pitchFamily="34" charset="0"/>
            </a:endParaRPr>
          </a:p>
          <a:p>
            <a:pPr algn="just"/>
            <a:r>
              <a:rPr lang="cs-CZ" sz="2000" b="1" dirty="0" smtClean="0">
                <a:latin typeface="Arial Narrow" pitchFamily="34" charset="0"/>
              </a:rPr>
              <a:t>Export help </a:t>
            </a:r>
            <a:r>
              <a:rPr lang="cs-CZ" sz="2000" b="1" dirty="0" err="1" smtClean="0">
                <a:latin typeface="Arial Narrow" pitchFamily="34" charset="0"/>
              </a:rPr>
              <a:t>desk</a:t>
            </a:r>
            <a:r>
              <a:rPr lang="cs-CZ" sz="2000" b="1" dirty="0" smtClean="0">
                <a:latin typeface="Arial Narrow" pitchFamily="34" charset="0"/>
              </a:rPr>
              <a:t> </a:t>
            </a:r>
            <a:r>
              <a:rPr lang="cs-CZ" sz="2000" b="1" dirty="0" err="1" smtClean="0">
                <a:latin typeface="Arial Narrow" pitchFamily="34" charset="0"/>
              </a:rPr>
              <a:t>for</a:t>
            </a:r>
            <a:r>
              <a:rPr lang="cs-CZ" sz="2000" b="1" dirty="0" smtClean="0">
                <a:latin typeface="Arial Narrow" pitchFamily="34" charset="0"/>
              </a:rPr>
              <a:t> </a:t>
            </a:r>
            <a:r>
              <a:rPr lang="cs-CZ" sz="2000" b="1" dirty="0" err="1" smtClean="0">
                <a:latin typeface="Arial Narrow" pitchFamily="34" charset="0"/>
              </a:rPr>
              <a:t>developing</a:t>
            </a:r>
            <a:r>
              <a:rPr lang="cs-CZ" sz="2000" b="1" dirty="0" smtClean="0">
                <a:latin typeface="Arial Narrow" pitchFamily="34" charset="0"/>
              </a:rPr>
              <a:t> </a:t>
            </a:r>
            <a:r>
              <a:rPr lang="cs-CZ" sz="2000" b="1" dirty="0" err="1" smtClean="0">
                <a:latin typeface="Arial Narrow" pitchFamily="34" charset="0"/>
              </a:rPr>
              <a:t>countries</a:t>
            </a:r>
            <a:r>
              <a:rPr lang="cs-CZ" sz="2000" b="1" dirty="0" smtClean="0">
                <a:latin typeface="Arial Narrow" pitchFamily="34" charset="0"/>
              </a:rPr>
              <a:t> – help </a:t>
            </a:r>
            <a:r>
              <a:rPr lang="cs-CZ" sz="2000" b="1" dirty="0" err="1" smtClean="0">
                <a:latin typeface="Arial Narrow" pitchFamily="34" charset="0"/>
              </a:rPr>
              <a:t>desk</a:t>
            </a:r>
            <a:r>
              <a:rPr lang="cs-CZ" sz="2000" b="1" dirty="0" smtClean="0">
                <a:latin typeface="Arial Narrow" pitchFamily="34" charset="0"/>
              </a:rPr>
              <a:t> pro rozvojové země</a:t>
            </a:r>
          </a:p>
          <a:p>
            <a:pPr algn="just"/>
            <a:r>
              <a:rPr lang="cs-CZ" sz="2000" dirty="0" smtClean="0">
                <a:latin typeface="Arial Narrow" pitchFamily="34" charset="0"/>
                <a:hlinkClick r:id="rId3"/>
              </a:rPr>
              <a:t>http://madb.europa.eu/mkaccdb2/indexPubli.htm</a:t>
            </a:r>
            <a:r>
              <a:rPr lang="cs-CZ" sz="2000" dirty="0" smtClean="0">
                <a:latin typeface="Arial Narrow" pitchFamily="34" charset="0"/>
              </a:rPr>
              <a:t> </a:t>
            </a:r>
          </a:p>
        </p:txBody>
      </p:sp>
      <p:pic>
        <p:nvPicPr>
          <p:cNvPr id="7" name="Picture 4" descr="homepag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652120" y="4293095"/>
            <a:ext cx="2160240" cy="1629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2"/>
                </a:solidFill>
                <a:latin typeface="Arial Narrow" pitchFamily="34" charset="0"/>
              </a:rPr>
              <a:t>4. Projekty</a:t>
            </a:r>
            <a:endParaRPr lang="cs-CZ" sz="4000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8" name="Obrázek 7" descr="Logo CE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224136" cy="814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 Narrow" pitchFamily="34" charset="0"/>
              </a:rPr>
              <a:t/>
            </a:r>
            <a:br>
              <a:rPr lang="cs-CZ" b="1" dirty="0" smtClean="0">
                <a:latin typeface="Arial Narrow" pitchFamily="34" charset="0"/>
              </a:rPr>
            </a:br>
            <a:r>
              <a:rPr lang="cs-CZ" b="1" dirty="0" smtClean="0">
                <a:latin typeface="Arial Narrow" pitchFamily="34" charset="0"/>
              </a:rPr>
              <a:t/>
            </a:r>
            <a:br>
              <a:rPr lang="cs-CZ" b="1" dirty="0" smtClean="0">
                <a:latin typeface="Arial Narrow" pitchFamily="34" charset="0"/>
              </a:rPr>
            </a:br>
            <a:r>
              <a:rPr lang="cs-CZ" b="1" dirty="0" smtClean="0">
                <a:latin typeface="Arial Narrow" pitchFamily="34" charset="0"/>
              </a:rPr>
              <a:t/>
            </a:r>
            <a:br>
              <a:rPr lang="cs-CZ" b="1" dirty="0" smtClean="0">
                <a:latin typeface="Arial Narrow" pitchFamily="34" charset="0"/>
              </a:rPr>
            </a:br>
            <a:r>
              <a:rPr lang="cs-CZ" b="1" dirty="0" smtClean="0">
                <a:latin typeface="Arial Narrow" pitchFamily="34" charset="0"/>
              </a:rPr>
              <a:t/>
            </a:r>
            <a:br>
              <a:rPr lang="cs-CZ" b="1" dirty="0" smtClean="0">
                <a:latin typeface="Arial Narrow" pitchFamily="34" charset="0"/>
              </a:rPr>
            </a:br>
            <a:r>
              <a:rPr lang="cs-CZ" b="1" dirty="0" smtClean="0">
                <a:latin typeface="Arial Narrow" pitchFamily="34" charset="0"/>
              </a:rPr>
              <a:t/>
            </a:r>
            <a:br>
              <a:rPr lang="cs-CZ" b="1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/>
            </a:r>
            <a:br>
              <a:rPr lang="en-US" b="1" dirty="0" smtClean="0">
                <a:latin typeface="Arial Narrow" pitchFamily="34" charset="0"/>
              </a:rPr>
            </a:br>
            <a:r>
              <a:rPr lang="cs-CZ" sz="3600" dirty="0" smtClean="0">
                <a:latin typeface="Arial Narrow" pitchFamily="34" charset="0"/>
              </a:rPr>
              <a:t> </a:t>
            </a:r>
            <a:r>
              <a:rPr lang="cs-CZ" sz="3600" b="1" dirty="0" smtClean="0">
                <a:solidFill>
                  <a:schemeClr val="accent6"/>
                </a:solidFill>
                <a:latin typeface="Arial Narrow" pitchFamily="34" charset="0"/>
              </a:rPr>
              <a:t>Kandidátské a potencionálně kandidátské země</a:t>
            </a:r>
            <a:endParaRPr lang="cs-CZ" b="1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>
                <a:latin typeface="Arial Narrow" pitchFamily="34" charset="0"/>
              </a:rPr>
              <a:t>Podpora podnikatelských organizací a samotných podnikatelů z kandidátských zemí s cílem usnadnit jejich integrační proces do EU. </a:t>
            </a:r>
          </a:p>
          <a:p>
            <a:pPr algn="just">
              <a:buNone/>
            </a:pPr>
            <a:endParaRPr lang="cs-CZ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cs-CZ" u="sng" dirty="0" smtClean="0">
                <a:latin typeface="Arial Narrow" pitchFamily="34" charset="0"/>
              </a:rPr>
              <a:t>Příklady projektů</a:t>
            </a:r>
            <a:endParaRPr lang="en-US" u="sng" dirty="0" smtClean="0">
              <a:latin typeface="Arial Narrow" pitchFamily="34" charset="0"/>
            </a:endParaRPr>
          </a:p>
          <a:p>
            <a:pPr algn="just"/>
            <a:r>
              <a:rPr lang="cs-CZ" b="1" dirty="0" smtClean="0">
                <a:latin typeface="Arial Narrow" pitchFamily="34" charset="0"/>
              </a:rPr>
              <a:t>EASTERN PARTNERSHIP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cs-CZ" dirty="0" smtClean="0">
                <a:latin typeface="Arial Narrow" pitchFamily="34" charset="0"/>
              </a:rPr>
              <a:t>zaměřený na podporu spolupráce podnikatelů, nevládních organizací z EU a ze zemí Východního partnerství. Program je spuštěn nově od letošního roku.  </a:t>
            </a:r>
          </a:p>
          <a:p>
            <a:pPr algn="just">
              <a:buNone/>
            </a:pPr>
            <a:endParaRPr lang="en-US" dirty="0" smtClean="0">
              <a:latin typeface="Arial Narrow" pitchFamily="34" charset="0"/>
            </a:endParaRPr>
          </a:p>
          <a:p>
            <a:pPr algn="just"/>
            <a:r>
              <a:rPr lang="en-US" b="1" dirty="0" smtClean="0">
                <a:latin typeface="Arial Narrow" pitchFamily="34" charset="0"/>
              </a:rPr>
              <a:t>ETCF</a:t>
            </a:r>
            <a:r>
              <a:rPr lang="en-US" dirty="0" smtClean="0">
                <a:latin typeface="Arial Narrow" pitchFamily="34" charset="0"/>
              </a:rPr>
              <a:t> (</a:t>
            </a:r>
            <a:r>
              <a:rPr lang="cs-CZ" dirty="0" smtClean="0">
                <a:latin typeface="Arial Narrow" pitchFamily="34" charset="0"/>
              </a:rPr>
              <a:t>Fórum komor </a:t>
            </a:r>
            <a:r>
              <a:rPr lang="en-US" dirty="0" smtClean="0">
                <a:latin typeface="Arial Narrow" pitchFamily="34" charset="0"/>
              </a:rPr>
              <a:t>EU-</a:t>
            </a:r>
            <a:r>
              <a:rPr lang="cs-CZ" dirty="0" smtClean="0">
                <a:latin typeface="Arial Narrow" pitchFamily="34" charset="0"/>
              </a:rPr>
              <a:t>Turecko</a:t>
            </a:r>
            <a:r>
              <a:rPr lang="en-US" dirty="0" smtClean="0">
                <a:latin typeface="Arial Narrow" pitchFamily="34" charset="0"/>
              </a:rPr>
              <a:t>): </a:t>
            </a:r>
            <a:r>
              <a:rPr lang="cs-CZ" dirty="0" smtClean="0">
                <a:latin typeface="Arial Narrow" pitchFamily="34" charset="0"/>
              </a:rPr>
              <a:t>Spolupráce mezi tureckými a evropskými komorami zaměřená na pomoc turecké podnikatelské veřejnosti v integraci do EU. </a:t>
            </a:r>
          </a:p>
          <a:p>
            <a:pPr algn="just">
              <a:buNone/>
            </a:pPr>
            <a:endParaRPr lang="cs-CZ" dirty="0" smtClean="0">
              <a:latin typeface="Arial Narrow" pitchFamily="34" charset="0"/>
            </a:endParaRPr>
          </a:p>
          <a:p>
            <a:pPr algn="just"/>
            <a:r>
              <a:rPr lang="en-US" b="1" dirty="0" smtClean="0">
                <a:latin typeface="Arial Narrow" pitchFamily="34" charset="0"/>
              </a:rPr>
              <a:t>PARTNERS For Investment Promotion</a:t>
            </a:r>
            <a:r>
              <a:rPr lang="en-US" dirty="0" smtClean="0">
                <a:latin typeface="Arial Narrow" pitchFamily="34" charset="0"/>
              </a:rPr>
              <a:t>: </a:t>
            </a:r>
            <a:r>
              <a:rPr lang="cs-CZ" dirty="0" smtClean="0">
                <a:latin typeface="Arial Narrow" pitchFamily="34" charset="0"/>
              </a:rPr>
              <a:t>projekt podpory regionálního podnikání a vytváření sítí pro obnovení stability v oblasti Západního Balkánu běžel v letech 2004-2006 v rámci programu EU CARDS.</a:t>
            </a:r>
            <a:endParaRPr lang="cs-CZ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6"/>
                </a:solidFill>
                <a:latin typeface="Arial Narrow" pitchFamily="34" charset="0"/>
              </a:rPr>
              <a:t>Asie</a:t>
            </a:r>
            <a:endParaRPr lang="cs-CZ" sz="4000" b="1" dirty="0">
              <a:solidFill>
                <a:schemeClr val="accent6"/>
              </a:solidFill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352928" cy="46406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000" b="1" dirty="0" err="1" smtClean="0">
                <a:latin typeface="Arial Narrow" pitchFamily="34" charset="0"/>
              </a:rPr>
              <a:t>Understanding</a:t>
            </a:r>
            <a:r>
              <a:rPr lang="cs-CZ" sz="2000" b="1" dirty="0" smtClean="0">
                <a:latin typeface="Arial Narrow" pitchFamily="34" charset="0"/>
              </a:rPr>
              <a:t> China</a:t>
            </a:r>
          </a:p>
          <a:p>
            <a:pPr algn="just"/>
            <a:r>
              <a:rPr lang="cs-CZ" sz="2000" dirty="0" smtClean="0">
                <a:latin typeface="Arial Narrow" pitchFamily="34" charset="0"/>
              </a:rPr>
              <a:t>Projekt je zaměřen na podporu evropských firem, především MSP, při přístupu na čínský trh. Cílem je zvýšit jejich konkurenceschopnost na čínském trhu a znalost čínské ekonomiky. Projekt je rozdělen na vzdělávací část - proškolení firem v oblasti čínského trhu a část politickou - konference na vysoké úrovni zaměřené na výměnu zkušeností a znalostí čínského trhu. Projekt byl zahájen v lednu 2009 a poběží tři a půl roku. Leaderem je EUROCHAMBRES.  </a:t>
            </a: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</a:rPr>
              <a:t>více na: </a:t>
            </a:r>
            <a:r>
              <a:rPr lang="cs-CZ" sz="2000" dirty="0" smtClean="0">
                <a:latin typeface="Arial Narrow" pitchFamily="34" charset="0"/>
                <a:hlinkClick r:id="rId2"/>
              </a:rPr>
              <a:t>http://www.</a:t>
            </a:r>
            <a:r>
              <a:rPr lang="cs-CZ" sz="2000" dirty="0" err="1" smtClean="0">
                <a:latin typeface="Arial Narrow" pitchFamily="34" charset="0"/>
                <a:hlinkClick r:id="rId2"/>
              </a:rPr>
              <a:t>understandingchina.eu</a:t>
            </a:r>
            <a:r>
              <a:rPr lang="cs-CZ" sz="2000" dirty="0" smtClean="0">
                <a:latin typeface="Arial Narrow" pitchFamily="34" charset="0"/>
                <a:hlinkClick r:id="rId2"/>
              </a:rPr>
              <a:t>/</a:t>
            </a:r>
            <a:endParaRPr lang="cs-CZ" sz="2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cs-CZ" sz="2000" b="1" dirty="0" smtClean="0">
                <a:latin typeface="Arial Narrow" pitchFamily="34" charset="0"/>
              </a:rPr>
              <a:t>Evropská podnikatelská a technologická centra (EBTC)</a:t>
            </a: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</a:rPr>
              <a:t>Evropská unie zahájila koncept </a:t>
            </a:r>
            <a:r>
              <a:rPr lang="cs-CZ" sz="2000" dirty="0" err="1" smtClean="0">
                <a:latin typeface="Arial Narrow" pitchFamily="34" charset="0"/>
              </a:rPr>
              <a:t>tvz</a:t>
            </a:r>
            <a:r>
              <a:rPr lang="cs-CZ" sz="2000" dirty="0" smtClean="0">
                <a:latin typeface="Arial Narrow" pitchFamily="34" charset="0"/>
              </a:rPr>
              <a:t>. EBTC. </a:t>
            </a:r>
            <a:r>
              <a:rPr lang="cs-CZ" sz="2000" dirty="0">
                <a:latin typeface="Arial Narrow" pitchFamily="34" charset="0"/>
              </a:rPr>
              <a:t>První vlaštovkou je centrum v Dillí, které naplňuje myšlenku propojení evropských a indických firem, vědeckých a výzkumných center zejména v oblasti boje proti klimatickým změnám v Indii s cílem vytvářet nové obchodní příležitosti a transfer technologií. Je zaměřeno na odvětví</a:t>
            </a:r>
            <a:r>
              <a:rPr lang="en-US" sz="2000" dirty="0">
                <a:latin typeface="Arial Narrow" pitchFamily="34" charset="0"/>
              </a:rPr>
              <a:t>: </a:t>
            </a:r>
            <a:r>
              <a:rPr lang="cs-CZ" sz="2000" dirty="0">
                <a:latin typeface="Arial Narrow" pitchFamily="34" charset="0"/>
              </a:rPr>
              <a:t>biotechnologií, energetiky, životního prostředí a dopravy. </a:t>
            </a:r>
            <a:endParaRPr lang="cs-CZ" sz="2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</a:rPr>
              <a:t>více na </a:t>
            </a:r>
            <a:r>
              <a:rPr lang="cs-CZ" sz="2000" dirty="0" smtClean="0">
                <a:latin typeface="Arial Narrow" pitchFamily="34" charset="0"/>
                <a:hlinkClick r:id="rId3"/>
              </a:rPr>
              <a:t>http://www.</a:t>
            </a:r>
            <a:r>
              <a:rPr lang="cs-CZ" sz="2000" dirty="0" err="1" smtClean="0">
                <a:latin typeface="Arial Narrow" pitchFamily="34" charset="0"/>
                <a:hlinkClick r:id="rId3"/>
              </a:rPr>
              <a:t>ebtc.eu</a:t>
            </a:r>
            <a:r>
              <a:rPr lang="cs-CZ" sz="2000" dirty="0" smtClean="0">
                <a:latin typeface="Arial Narrow" pitchFamily="34" charset="0"/>
                <a:hlinkClick r:id="rId3"/>
              </a:rPr>
              <a:t>/</a:t>
            </a:r>
            <a:endParaRPr lang="cs-CZ" sz="2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cs-CZ" sz="2000" dirty="0" smtClean="0">
                <a:latin typeface="Arial Narrow" pitchFamily="34" charset="0"/>
              </a:rPr>
              <a:t>Dříve realizované: ETP Japan </a:t>
            </a:r>
            <a:r>
              <a:rPr lang="cs-CZ" sz="2000" dirty="0" err="1" smtClean="0">
                <a:latin typeface="Arial Narrow" pitchFamily="34" charset="0"/>
              </a:rPr>
              <a:t>and</a:t>
            </a:r>
            <a:r>
              <a:rPr lang="cs-CZ" sz="2000" dirty="0" smtClean="0">
                <a:latin typeface="Arial Narrow" pitchFamily="34" charset="0"/>
              </a:rPr>
              <a:t> Korea, EU </a:t>
            </a:r>
            <a:r>
              <a:rPr lang="cs-CZ" sz="2000" dirty="0" err="1" smtClean="0">
                <a:latin typeface="Arial Narrow" pitchFamily="34" charset="0"/>
              </a:rPr>
              <a:t>Gateway</a:t>
            </a:r>
            <a:r>
              <a:rPr lang="cs-CZ" sz="2000" dirty="0" smtClean="0">
                <a:latin typeface="Arial Narrow" pitchFamily="34" charset="0"/>
              </a:rPr>
              <a:t> to Japan</a:t>
            </a:r>
          </a:p>
          <a:p>
            <a:pPr algn="just"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	</a:t>
            </a:r>
            <a:r>
              <a:rPr lang="cs-CZ" sz="4000" b="1" dirty="0" smtClean="0">
                <a:solidFill>
                  <a:schemeClr val="accent6"/>
                </a:solidFill>
                <a:latin typeface="Arial Narrow" pitchFamily="34" charset="0"/>
              </a:rPr>
              <a:t>Latinská Amerika, Středomoří</a:t>
            </a:r>
            <a:endParaRPr lang="cs-CZ" sz="4000" b="1" dirty="0">
              <a:solidFill>
                <a:schemeClr val="accent6"/>
              </a:solidFill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sz="2200" b="1" dirty="0" smtClean="0">
                <a:latin typeface="Arial Narrow" pitchFamily="34" charset="0"/>
              </a:rPr>
              <a:t>AL INVEST IV </a:t>
            </a:r>
          </a:p>
          <a:p>
            <a:pPr algn="just">
              <a:buNone/>
            </a:pPr>
            <a:r>
              <a:rPr lang="cs-CZ" sz="2200" dirty="0" smtClean="0">
                <a:latin typeface="Arial Narrow" pitchFamily="34" charset="0"/>
              </a:rPr>
              <a:t>Projekt AL </a:t>
            </a:r>
            <a:r>
              <a:rPr lang="cs-CZ" sz="2200" dirty="0" err="1" smtClean="0">
                <a:latin typeface="Arial Narrow" pitchFamily="34" charset="0"/>
              </a:rPr>
              <a:t>Invest</a:t>
            </a:r>
            <a:r>
              <a:rPr lang="cs-CZ" sz="2200" dirty="0" smtClean="0">
                <a:latin typeface="Arial Narrow" pitchFamily="34" charset="0"/>
              </a:rPr>
              <a:t> IV je pokračováním předchozích projektů zaměřených na podporu internacionalizace latinsko-amerických MSP ve spolupráci s evropskými partnery a běží v letech 2009-2012. Projekt současně přispívá k posílení sociální koheze regionu. AL-</a:t>
            </a:r>
            <a:r>
              <a:rPr lang="cs-CZ" sz="2200" dirty="0" err="1" smtClean="0">
                <a:latin typeface="Arial Narrow" pitchFamily="34" charset="0"/>
              </a:rPr>
              <a:t>Invest</a:t>
            </a:r>
            <a:r>
              <a:rPr lang="cs-CZ" sz="2200" dirty="0" smtClean="0">
                <a:latin typeface="Arial Narrow" pitchFamily="34" charset="0"/>
              </a:rPr>
              <a:t> IV byl </a:t>
            </a:r>
            <a:r>
              <a:rPr lang="cs-CZ" sz="2200" smtClean="0">
                <a:latin typeface="Arial Narrow" pitchFamily="34" charset="0"/>
              </a:rPr>
              <a:t>zahájen loni v </a:t>
            </a:r>
            <a:r>
              <a:rPr lang="cs-CZ" sz="2200" dirty="0" smtClean="0">
                <a:latin typeface="Arial Narrow" pitchFamily="34" charset="0"/>
              </a:rPr>
              <a:t>červnu v Brazílii a je implementován třemi podnikatelskými organizacemi ze Střední </a:t>
            </a:r>
            <a:r>
              <a:rPr lang="cs-CZ" sz="2200" dirty="0">
                <a:latin typeface="Arial Narrow" pitchFamily="34" charset="0"/>
              </a:rPr>
              <a:t>A</a:t>
            </a:r>
            <a:r>
              <a:rPr lang="cs-CZ" sz="2200" dirty="0" smtClean="0">
                <a:latin typeface="Arial Narrow" pitchFamily="34" charset="0"/>
              </a:rPr>
              <a:t>meriky- Kuba-Mexiko, Andského regionu a oblasti </a:t>
            </a:r>
            <a:r>
              <a:rPr lang="cs-CZ" sz="2200" dirty="0" err="1" smtClean="0">
                <a:latin typeface="Arial Narrow" pitchFamily="34" charset="0"/>
              </a:rPr>
              <a:t>Merkosur</a:t>
            </a:r>
            <a:r>
              <a:rPr lang="cs-CZ" sz="2200" dirty="0" smtClean="0">
                <a:latin typeface="Arial Narrow" pitchFamily="34" charset="0"/>
              </a:rPr>
              <a:t> Chile a Venezuela. Konsorcium vedené EUROCHAMBRES zpracovává studie trhu, organizuje podnikatelská setkání, individuální výměnné programy a vzdělávání.</a:t>
            </a:r>
          </a:p>
          <a:p>
            <a:pPr algn="just">
              <a:buNone/>
            </a:pPr>
            <a:endParaRPr lang="cs-CZ" sz="22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en-US" sz="2200" b="1" dirty="0" smtClean="0">
                <a:latin typeface="Arial Narrow" pitchFamily="34" charset="0"/>
              </a:rPr>
              <a:t>Invest in Med </a:t>
            </a:r>
            <a:endParaRPr lang="cs-CZ" sz="2200" b="1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cs-CZ" sz="2200" dirty="0">
                <a:latin typeface="Arial Narrow" pitchFamily="34" charset="0"/>
              </a:rPr>
              <a:t>Projekt zaměřený na podporu evropských investic v regionu Středozemního moře. </a:t>
            </a:r>
            <a:r>
              <a:rPr lang="cs-CZ" sz="2200" dirty="0" smtClean="0">
                <a:latin typeface="Arial Narrow" pitchFamily="34" charset="0"/>
              </a:rPr>
              <a:t>Projekt běží od dubna 2008 do dubna 2011. </a:t>
            </a:r>
            <a:r>
              <a:rPr lang="cs-CZ" sz="2200" dirty="0">
                <a:latin typeface="Arial Narrow" pitchFamily="34" charset="0"/>
              </a:rPr>
              <a:t>cílem je rovněž posílit spolupráci mezi zprostředkovatelskými organizacemi a veřejnou správou. </a:t>
            </a:r>
          </a:p>
          <a:p>
            <a:pPr algn="just">
              <a:buNone/>
            </a:pPr>
            <a:endParaRPr lang="cs-CZ" sz="2200" dirty="0" smtClean="0">
              <a:latin typeface="Arial Narrow" pitchFamily="34" charset="0"/>
            </a:endParaRPr>
          </a:p>
          <a:p>
            <a:pPr algn="just">
              <a:buNone/>
            </a:pPr>
            <a:endParaRPr lang="cs-CZ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379</TotalTime>
  <Words>908</Words>
  <Application>Microsoft Office PowerPoint</Application>
  <PresentationFormat>Předvádění na obrazovce (4:3)</PresentationFormat>
  <Paragraphs>84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 EXPORT MIMO EVROPSKOU UNII, JAK NA TO?  Podpůrné nástroje EU </vt:lpstr>
      <vt:lpstr>Společná obchodní politika</vt:lpstr>
      <vt:lpstr>1. Politiky</vt:lpstr>
      <vt:lpstr> 2. Dialog, platformy a vytváření politik</vt:lpstr>
      <vt:lpstr>3. Databáze</vt:lpstr>
      <vt:lpstr>4. Projekty</vt:lpstr>
      <vt:lpstr>       Kandidátské a potencionálně kandidátské země</vt:lpstr>
      <vt:lpstr>Asie</vt:lpstr>
      <vt:lpstr> Latinská Amerika, Středomoří</vt:lpstr>
      <vt:lpstr>ACP – Afrika, Karibik a Pacifik</vt:lpstr>
      <vt:lpstr>Programy vnější pomoci</vt:lpstr>
      <vt:lpstr>DŮLEŽITÉ ODKAZY</vt:lpstr>
      <vt:lpstr> DĚKUJEME ZA POZORNOST!</vt:lpstr>
    </vt:vector>
  </TitlesOfParts>
  <Company>CzechTrade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Vaše jméno</cp:lastModifiedBy>
  <cp:revision>33</cp:revision>
  <dcterms:created xsi:type="dcterms:W3CDTF">2009-09-07T09:56:10Z</dcterms:created>
  <dcterms:modified xsi:type="dcterms:W3CDTF">2010-09-13T09:25:32Z</dcterms:modified>
</cp:coreProperties>
</file>