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75" r:id="rId8"/>
    <p:sldId id="278" r:id="rId9"/>
    <p:sldId id="276" r:id="rId10"/>
    <p:sldId id="262" r:id="rId11"/>
    <p:sldId id="264" r:id="rId12"/>
    <p:sldId id="265" r:id="rId13"/>
    <p:sldId id="273" r:id="rId14"/>
    <p:sldId id="263" r:id="rId15"/>
    <p:sldId id="272" r:id="rId16"/>
    <p:sldId id="274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D489C-F9C2-454A-9B33-47DF4AB6A2D8}" type="datetimeFigureOut">
              <a:rPr lang="cs-CZ" smtClean="0"/>
              <a:pPr/>
              <a:t>27. 3. 2014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F178A-2384-4D70-BA67-C8934719BC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D489C-F9C2-454A-9B33-47DF4AB6A2D8}" type="datetimeFigureOut">
              <a:rPr lang="cs-CZ" smtClean="0"/>
              <a:pPr/>
              <a:t>27. 3. 2014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F178A-2384-4D70-BA67-C8934719BC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D489C-F9C2-454A-9B33-47DF4AB6A2D8}" type="datetimeFigureOut">
              <a:rPr lang="cs-CZ" smtClean="0"/>
              <a:pPr/>
              <a:t>27. 3. 2014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F178A-2384-4D70-BA67-C8934719BC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D489C-F9C2-454A-9B33-47DF4AB6A2D8}" type="datetimeFigureOut">
              <a:rPr lang="cs-CZ" smtClean="0"/>
              <a:pPr/>
              <a:t>27. 3. 2014</a:t>
            </a:fld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F178A-2384-4D70-BA67-C8934719BC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D489C-F9C2-454A-9B33-47DF4AB6A2D8}" type="datetimeFigureOut">
              <a:rPr lang="cs-CZ" smtClean="0"/>
              <a:pPr/>
              <a:t>27. 3. 2014</a:t>
            </a:fld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F178A-2384-4D70-BA67-C8934719BC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cs-CZ" noProof="0" smtClean="0"/>
              <a:t>Kliknutím na ikonu přidáte graf.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D489C-F9C2-454A-9B33-47DF4AB6A2D8}" type="datetimeFigureOut">
              <a:rPr lang="cs-CZ" smtClean="0"/>
              <a:pPr/>
              <a:t>27. 3. 2014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F178A-2384-4D70-BA67-C8934719BC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D489C-F9C2-454A-9B33-47DF4AB6A2D8}" type="datetimeFigureOut">
              <a:rPr lang="cs-CZ" smtClean="0"/>
              <a:pPr/>
              <a:t>27. 3. 2014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F178A-2384-4D70-BA67-C8934719BC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cs-CZ" noProof="0" smtClean="0"/>
              <a:t>Kliknutím na ikonu přidáte obrázek SmartArt.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D489C-F9C2-454A-9B33-47DF4AB6A2D8}" type="datetimeFigureOut">
              <a:rPr lang="cs-CZ" smtClean="0"/>
              <a:pPr/>
              <a:t>27. 3. 2014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F178A-2384-4D70-BA67-C8934719BC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D489C-F9C2-454A-9B33-47DF4AB6A2D8}" type="datetimeFigureOut">
              <a:rPr lang="cs-CZ" smtClean="0"/>
              <a:pPr/>
              <a:t>27. 3. 2014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F178A-2384-4D70-BA67-C8934719BC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D489C-F9C2-454A-9B33-47DF4AB6A2D8}" type="datetimeFigureOut">
              <a:rPr lang="cs-CZ" smtClean="0"/>
              <a:pPr/>
              <a:t>27. 3. 2014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F178A-2384-4D70-BA67-C8934719BC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D489C-F9C2-454A-9B33-47DF4AB6A2D8}" type="datetimeFigureOut">
              <a:rPr lang="cs-CZ" smtClean="0"/>
              <a:pPr/>
              <a:t>27. 3. 2014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F178A-2384-4D70-BA67-C8934719BC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D489C-F9C2-454A-9B33-47DF4AB6A2D8}" type="datetimeFigureOut">
              <a:rPr lang="cs-CZ" smtClean="0"/>
              <a:pPr/>
              <a:t>27. 3. 2014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F178A-2384-4D70-BA67-C8934719BC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D489C-F9C2-454A-9B33-47DF4AB6A2D8}" type="datetimeFigureOut">
              <a:rPr lang="cs-CZ" smtClean="0"/>
              <a:pPr/>
              <a:t>27. 3. 2014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F178A-2384-4D70-BA67-C8934719BC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D489C-F9C2-454A-9B33-47DF4AB6A2D8}" type="datetimeFigureOut">
              <a:rPr lang="cs-CZ" smtClean="0"/>
              <a:pPr/>
              <a:t>27. 3. 2014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F178A-2384-4D70-BA67-C8934719BC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D489C-F9C2-454A-9B33-47DF4AB6A2D8}" type="datetimeFigureOut">
              <a:rPr lang="cs-CZ" smtClean="0"/>
              <a:pPr/>
              <a:t>27. 3. 2014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F178A-2384-4D70-BA67-C8934719BC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D489C-F9C2-454A-9B33-47DF4AB6A2D8}" type="datetimeFigureOut">
              <a:rPr lang="cs-CZ" smtClean="0"/>
              <a:pPr/>
              <a:t>27. 3. 2014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F178A-2384-4D70-BA67-C8934719BC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32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fld id="{2B6D489C-F9C2-454A-9B33-47DF4AB6A2D8}" type="datetimeFigureOut">
              <a:rPr lang="cs-CZ" smtClean="0"/>
              <a:pPr/>
              <a:t>27. 3. 2014</a:t>
            </a:fld>
            <a:endParaRPr lang="cs-CZ"/>
          </a:p>
        </p:txBody>
      </p:sp>
      <p:sp>
        <p:nvSpPr>
          <p:cNvPr id="332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endParaRPr lang="cs-CZ"/>
          </a:p>
        </p:txBody>
      </p:sp>
      <p:sp>
        <p:nvSpPr>
          <p:cNvPr id="332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fld id="{DC8F178A-2384-4D70-BA67-C8934719BC6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Veřejná podpora</a:t>
            </a:r>
            <a:br>
              <a:rPr lang="cs-CZ" sz="3600" b="1" dirty="0" smtClean="0"/>
            </a:br>
            <a:r>
              <a:rPr lang="cs-CZ" sz="3600" b="1" dirty="0" smtClean="0"/>
              <a:t>a</a:t>
            </a: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 err="1" smtClean="0"/>
              <a:t>infratruktura</a:t>
            </a:r>
            <a:endParaRPr lang="cs-CZ" sz="3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27. 3. 2014</a:t>
            </a:r>
          </a:p>
          <a:p>
            <a:r>
              <a:rPr lang="cs-CZ" sz="2000" dirty="0" smtClean="0"/>
              <a:t>Praha</a:t>
            </a:r>
          </a:p>
          <a:p>
            <a:r>
              <a:rPr lang="cs-CZ" sz="2000" dirty="0" smtClean="0"/>
              <a:t>JUDr. Hynek Brom </a:t>
            </a:r>
          </a:p>
          <a:p>
            <a:r>
              <a:rPr lang="cs-CZ" sz="2000" dirty="0" smtClean="0"/>
              <a:t>1. </a:t>
            </a:r>
            <a:r>
              <a:rPr lang="cs-CZ" sz="2000" dirty="0"/>
              <a:t>m</a:t>
            </a:r>
            <a:r>
              <a:rPr lang="cs-CZ" sz="2000" dirty="0" smtClean="0"/>
              <a:t>ístopředseda ÚOHS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3590168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sz="3600" b="1" dirty="0"/>
              <a:t>2.</a:t>
            </a:r>
            <a:br>
              <a:rPr lang="cs-CZ" sz="3600" b="1" dirty="0"/>
            </a:br>
            <a:r>
              <a:rPr lang="cs-CZ" sz="3600" b="1" dirty="0"/>
              <a:t>Rozhodnutí </a:t>
            </a:r>
            <a:br>
              <a:rPr lang="cs-CZ" sz="3600" b="1" dirty="0"/>
            </a:br>
            <a:r>
              <a:rPr lang="cs-CZ" sz="3600" b="1" dirty="0" err="1"/>
              <a:t>Leibzig</a:t>
            </a:r>
            <a:r>
              <a:rPr lang="cs-CZ" sz="3600" b="1" dirty="0"/>
              <a:t> Halle</a:t>
            </a:r>
          </a:p>
        </p:txBody>
      </p:sp>
    </p:spTree>
    <p:extLst>
      <p:ext uri="{BB962C8B-B14F-4D97-AF65-F5344CB8AC3E}">
        <p14:creationId xmlns:p14="http://schemas.microsoft.com/office/powerpoint/2010/main" xmlns="" val="109567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147248" cy="292894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 rozhodnutí Evropského soudního dvora                              </a:t>
            </a:r>
            <a:r>
              <a:rPr lang="cs-CZ" b="1" dirty="0" smtClean="0"/>
              <a:t>T -455/08 , T-443/08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Rozhodnutí Tribunálu </a:t>
            </a:r>
            <a:r>
              <a:rPr lang="de-DE" b="1" dirty="0" smtClean="0"/>
              <a:t>288/11 P</a:t>
            </a:r>
            <a:r>
              <a:rPr lang="de-DE" dirty="0" smtClean="0"/>
              <a:t> - Mitteldeutsche Flughafen a Flughafen Leipzig-Halle v. 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Commission</a:t>
            </a:r>
            <a:r>
              <a:rPr lang="de-DE" dirty="0" smtClean="0"/>
              <a:t> </a:t>
            </a:r>
            <a:endParaRPr lang="cs-CZ" dirty="0"/>
          </a:p>
          <a:p>
            <a:r>
              <a:rPr lang="cs-CZ" b="1" i="1" dirty="0" smtClean="0"/>
              <a:t>6 okruhů otázek</a:t>
            </a:r>
            <a:endParaRPr lang="cs-CZ" dirty="0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cs-CZ"/>
          </a:p>
        </p:txBody>
      </p:sp>
      <p:pic>
        <p:nvPicPr>
          <p:cNvPr id="5123" name="Picture 3" descr="C:\Users\hynek.brom\AppData\Local\Microsoft\Windows\Temporary Internet Files\Content.IE5\1YU06A2N\MC90044139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80928"/>
            <a:ext cx="2883768" cy="28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0435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b="1" i="1" dirty="0" smtClean="0"/>
              <a:t>Nejdůležitější jsou dvě otázky</a:t>
            </a:r>
          </a:p>
          <a:p>
            <a:pPr algn="just"/>
            <a:endParaRPr lang="cs-CZ" b="1" i="1" dirty="0"/>
          </a:p>
          <a:p>
            <a:pPr algn="just"/>
            <a:r>
              <a:rPr lang="cs-CZ" b="1" i="1" dirty="0" smtClean="0"/>
              <a:t>První je otázka ekonomické aktivity (poplatky)</a:t>
            </a:r>
          </a:p>
          <a:p>
            <a:pPr algn="just"/>
            <a:r>
              <a:rPr lang="cs-CZ" b="1" i="1" dirty="0" smtClean="0"/>
              <a:t>Druhá otázka zajištění veřejného zájmu </a:t>
            </a:r>
            <a:endParaRPr lang="cs-CZ" dirty="0"/>
          </a:p>
        </p:txBody>
      </p:sp>
      <p:pic>
        <p:nvPicPr>
          <p:cNvPr id="1026" name="Picture 2" descr="C:\Users\hynek.brom\AppData\Local\Microsoft\Windows\Temporary Internet Files\Content.IE5\1YU06A2N\MP900402451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122375" y="2318056"/>
            <a:ext cx="3090250" cy="30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974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Infrastrukturu je nutno posuzovat i ve vztahu k veřejné podpoře jestliže zde existuj ekonomická aktivita.</a:t>
            </a:r>
          </a:p>
          <a:p>
            <a:pPr marL="109728" indent="0">
              <a:buNone/>
            </a:pPr>
            <a:endParaRPr lang="cs-CZ" dirty="0"/>
          </a:p>
          <a:p>
            <a:r>
              <a:rPr lang="cs-CZ" dirty="0" smtClean="0"/>
              <a:t>Veřejný zájem </a:t>
            </a:r>
            <a:r>
              <a:rPr lang="cs-CZ" smtClean="0"/>
              <a:t>nevylučuje veřejnou podporu.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3075" name="Picture 3" descr="C:\Users\hynek.brom\AppData\Local\Microsoft\Windows\Temporary Internet Files\Content.IE5\1YU06A2N\MC90043877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3671797" cy="305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3598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27584" y="2906713"/>
            <a:ext cx="7667129" cy="1242367"/>
          </a:xfrm>
        </p:spPr>
        <p:txBody>
          <a:bodyPr/>
          <a:lstStyle/>
          <a:p>
            <a:pPr algn="ctr"/>
            <a:r>
              <a:rPr lang="cs-CZ" sz="4000" b="1" dirty="0"/>
              <a:t>3.</a:t>
            </a:r>
            <a:br>
              <a:rPr lang="cs-CZ" sz="4000" b="1" dirty="0"/>
            </a:br>
            <a:r>
              <a:rPr lang="cs-CZ" sz="4000" b="1" dirty="0"/>
              <a:t>Budoucnost</a:t>
            </a:r>
          </a:p>
        </p:txBody>
      </p:sp>
    </p:spTree>
    <p:extLst>
      <p:ext uri="{BB962C8B-B14F-4D97-AF65-F5344CB8AC3E}">
        <p14:creationId xmlns:p14="http://schemas.microsoft.com/office/powerpoint/2010/main" xmlns="" val="146702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je nutno řešit v případě infrastruktury </a:t>
            </a:r>
            <a:endParaRPr lang="cs-CZ" dirty="0"/>
          </a:p>
          <a:p>
            <a:pPr marL="566928" indent="-457200">
              <a:buFont typeface="+mj-lt"/>
              <a:buAutoNum type="arabicPeriod"/>
            </a:pPr>
            <a:r>
              <a:rPr lang="cs-CZ" i="1" dirty="0" smtClean="0"/>
              <a:t>Stavba infrastruktury</a:t>
            </a:r>
          </a:p>
          <a:p>
            <a:pPr marL="566928" indent="-457200">
              <a:buFont typeface="+mj-lt"/>
              <a:buAutoNum type="arabicPeriod"/>
            </a:pPr>
            <a:r>
              <a:rPr lang="cs-CZ" i="1" dirty="0" smtClean="0"/>
              <a:t>Řízení infrastruktury</a:t>
            </a:r>
          </a:p>
          <a:p>
            <a:pPr marL="566928" indent="-457200">
              <a:buFont typeface="+mj-lt"/>
              <a:buAutoNum type="arabicPeriod"/>
            </a:pPr>
            <a:r>
              <a:rPr lang="cs-CZ" i="1" dirty="0" smtClean="0"/>
              <a:t>Podpora pro užívání infrastruktury</a:t>
            </a:r>
          </a:p>
          <a:p>
            <a:pPr marL="566928" indent="-457200">
              <a:buFont typeface="+mj-lt"/>
              <a:buAutoNum type="arabicPeriod"/>
            </a:pPr>
            <a:r>
              <a:rPr lang="cs-CZ" i="1" dirty="0" smtClean="0"/>
              <a:t>SGEI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4099" name="Picture 3" descr="C:\Users\hynek.brom\AppData\Local\Microsoft\Windows\Temporary Internet Files\Content.IE5\1YU06A2N\MP90038742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191"/>
            <a:ext cx="2969128" cy="416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7102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3600" b="1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xmlns="" val="3078174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47248" cy="364902"/>
          </a:xfrm>
        </p:spPr>
        <p:txBody>
          <a:bodyPr/>
          <a:lstStyle/>
          <a:p>
            <a:r>
              <a:rPr lang="cs-CZ" u="sng" dirty="0" smtClean="0"/>
              <a:t>Obsah prezentace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Infrastruktura a veřejná podpora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Přístup Evropského soudního dvora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Budoucnost 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968984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2060847"/>
            <a:ext cx="7955161" cy="128242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/>
              <a:t>1.</a:t>
            </a:r>
            <a:br>
              <a:rPr lang="cs-CZ" sz="3600" dirty="0" smtClean="0"/>
            </a:br>
            <a:r>
              <a:rPr lang="cs-CZ" sz="3600" dirty="0" smtClean="0"/>
              <a:t>Infrastruktura</a:t>
            </a:r>
            <a:br>
              <a:rPr lang="cs-CZ" sz="3600" dirty="0" smtClean="0"/>
            </a:br>
            <a:r>
              <a:rPr lang="cs-CZ" sz="3600" dirty="0"/>
              <a:t>a</a:t>
            </a:r>
            <a:r>
              <a:rPr lang="cs-CZ" sz="3600" dirty="0" smtClean="0"/>
              <a:t> </a:t>
            </a:r>
            <a:br>
              <a:rPr lang="cs-CZ" sz="3600" dirty="0" smtClean="0"/>
            </a:br>
            <a:r>
              <a:rPr lang="cs-CZ" sz="3600" dirty="0" smtClean="0"/>
              <a:t> veřejná podpora</a:t>
            </a:r>
            <a:endParaRPr lang="cs-CZ" sz="36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857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19256" cy="76870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sz="3100" dirty="0"/>
              <a:t>Infrastruktura a veřejná podpora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cs-CZ" dirty="0" smtClean="0"/>
              <a:t>Co je vlastně infrastruktura ?</a:t>
            </a:r>
          </a:p>
          <a:p>
            <a:r>
              <a:rPr lang="cs-CZ" dirty="0" smtClean="0"/>
              <a:t>přístavy</a:t>
            </a:r>
          </a:p>
          <a:p>
            <a:r>
              <a:rPr lang="cs-CZ" dirty="0" smtClean="0"/>
              <a:t>silnice</a:t>
            </a:r>
            <a:endParaRPr lang="cs-CZ" dirty="0"/>
          </a:p>
          <a:p>
            <a:r>
              <a:rPr lang="cs-CZ" dirty="0" smtClean="0"/>
              <a:t>datové sítě</a:t>
            </a:r>
            <a:endParaRPr lang="cs-CZ" dirty="0"/>
          </a:p>
          <a:p>
            <a:r>
              <a:rPr lang="cs-CZ" dirty="0"/>
              <a:t>s</a:t>
            </a:r>
            <a:r>
              <a:rPr lang="cs-CZ" dirty="0" smtClean="0"/>
              <a:t>ociální </a:t>
            </a:r>
            <a:r>
              <a:rPr lang="cs-CZ" dirty="0" err="1" smtClean="0"/>
              <a:t>infrastriktura</a:t>
            </a:r>
            <a:endParaRPr lang="cs-CZ" dirty="0"/>
          </a:p>
          <a:p>
            <a:r>
              <a:rPr lang="cs-CZ" dirty="0" smtClean="0"/>
              <a:t>nemocnice</a:t>
            </a:r>
            <a:endParaRPr lang="cs-CZ" dirty="0"/>
          </a:p>
          <a:p>
            <a:r>
              <a:rPr lang="cs-CZ" dirty="0" smtClean="0"/>
              <a:t>letiště</a:t>
            </a:r>
            <a:endParaRPr lang="cs-CZ" dirty="0"/>
          </a:p>
          <a:p>
            <a:r>
              <a:rPr lang="cs-CZ" dirty="0" smtClean="0"/>
              <a:t>železnice</a:t>
            </a:r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ýzkumná infrastruktura</a:t>
            </a:r>
          </a:p>
          <a:p>
            <a:r>
              <a:rPr lang="cs-CZ" dirty="0" smtClean="0"/>
              <a:t>sportoviště</a:t>
            </a:r>
          </a:p>
          <a:p>
            <a:pPr marL="109728" indent="0">
              <a:buNone/>
            </a:pPr>
            <a:endParaRPr lang="cs-CZ" dirty="0"/>
          </a:p>
        </p:txBody>
      </p:sp>
      <p:pic>
        <p:nvPicPr>
          <p:cNvPr id="1026" name="Picture 2" descr="C:\Users\hynek.brom\AppData\Local\Microsoft\Windows\Temporary Internet Files\Content.IE5\1YU06A2N\MP900386077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51085" y="1600200"/>
            <a:ext cx="323283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251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91264" cy="76870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sz="3100" dirty="0"/>
              <a:t>Infrastruktura a veřejná podpora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cs-CZ" dirty="0" smtClean="0"/>
              <a:t>Veřejná podpora</a:t>
            </a:r>
          </a:p>
          <a:p>
            <a:pPr marL="566928" indent="-457200">
              <a:buFont typeface="+mj-lt"/>
              <a:buAutoNum type="arabicPeriod"/>
            </a:pPr>
            <a:r>
              <a:rPr lang="cs-CZ" dirty="0" smtClean="0"/>
              <a:t>Veřejné zdroje</a:t>
            </a:r>
          </a:p>
          <a:p>
            <a:pPr marL="566928" indent="-457200">
              <a:buFont typeface="+mj-lt"/>
              <a:buAutoNum type="arabicPeriod"/>
            </a:pPr>
            <a:r>
              <a:rPr lang="cs-CZ" dirty="0"/>
              <a:t>V</a:t>
            </a:r>
            <a:r>
              <a:rPr lang="cs-CZ" dirty="0" smtClean="0"/>
              <a:t>ýhoda</a:t>
            </a:r>
          </a:p>
          <a:p>
            <a:pPr marL="566928" indent="-457200">
              <a:buFont typeface="+mj-lt"/>
              <a:buAutoNum type="arabicPeriod"/>
            </a:pPr>
            <a:r>
              <a:rPr lang="cs-CZ" dirty="0" smtClean="0"/>
              <a:t>Narušení soutěže</a:t>
            </a:r>
            <a:endParaRPr lang="cs-CZ" dirty="0"/>
          </a:p>
          <a:p>
            <a:pPr marL="566928" indent="-457200">
              <a:buFont typeface="+mj-lt"/>
              <a:buAutoNum type="arabicPeriod"/>
            </a:pPr>
            <a:r>
              <a:rPr lang="cs-CZ" dirty="0" smtClean="0"/>
              <a:t>Ovlivnění obchodu mezi členskými státy</a:t>
            </a:r>
            <a:endParaRPr lang="cs-CZ" dirty="0"/>
          </a:p>
        </p:txBody>
      </p:sp>
      <p:pic>
        <p:nvPicPr>
          <p:cNvPr id="2050" name="Picture 2" descr="C:\Users\hynek.brom\AppData\Local\Microsoft\Windows\Temporary Internet Files\Content.IE5\1YU06A2N\MC900422931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33987" y="2777331"/>
            <a:ext cx="286702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888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47248" cy="364902"/>
          </a:xfrm>
        </p:spPr>
        <p:txBody>
          <a:bodyPr>
            <a:noAutofit/>
          </a:bodyPr>
          <a:lstStyle/>
          <a:p>
            <a:pPr marL="514350" indent="-514350"/>
            <a:r>
              <a:rPr lang="cs-CZ" sz="2800" dirty="0"/>
              <a:t>Infrastruktura a veřejná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cs-CZ" dirty="0" smtClean="0"/>
              <a:t> Existuje problém s veřejnou podporou v případě </a:t>
            </a:r>
            <a:r>
              <a:rPr lang="cs-CZ" dirty="0" err="1" smtClean="0"/>
              <a:t>ifrastruktury</a:t>
            </a:r>
            <a:r>
              <a:rPr lang="cs-CZ" dirty="0" smtClean="0"/>
              <a:t>?</a:t>
            </a:r>
          </a:p>
          <a:p>
            <a:pPr marL="109728" indent="0">
              <a:buNone/>
            </a:pPr>
            <a:endParaRPr lang="cs-CZ" dirty="0"/>
          </a:p>
          <a:p>
            <a:pPr marL="109728" indent="0">
              <a:buNone/>
            </a:pPr>
            <a:r>
              <a:rPr lang="cs-CZ" dirty="0" smtClean="0"/>
              <a:t>V minulosti ne.</a:t>
            </a:r>
          </a:p>
          <a:p>
            <a:pPr marL="109728" indent="0">
              <a:buNone/>
            </a:pPr>
            <a:endParaRPr lang="cs-CZ" dirty="0"/>
          </a:p>
          <a:p>
            <a:pPr marL="109728" indent="0">
              <a:buNone/>
            </a:pPr>
            <a:r>
              <a:rPr lang="cs-CZ" dirty="0" smtClean="0"/>
              <a:t>Dnes i v budoucnosti ano !!!</a:t>
            </a:r>
          </a:p>
          <a:p>
            <a:pPr marL="109728" indent="0">
              <a:buNone/>
            </a:pPr>
            <a:endParaRPr lang="cs-CZ" dirty="0"/>
          </a:p>
          <a:p>
            <a:pPr marL="109728" indent="0">
              <a:buNone/>
            </a:pPr>
            <a:r>
              <a:rPr lang="cs-CZ" dirty="0" smtClean="0"/>
              <a:t>Proč ?</a:t>
            </a:r>
          </a:p>
          <a:p>
            <a:pPr marL="109728" indent="0">
              <a:buNone/>
            </a:pPr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Rozsudek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ESD letiště v Paříž</a:t>
            </a:r>
            <a:endParaRPr lang="cs-CZ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Rozsudek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ESD </a:t>
            </a:r>
            <a:r>
              <a:rPr lang="cs-CZ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Lebzig</a:t>
            </a:r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Halle</a:t>
            </a:r>
          </a:p>
          <a:p>
            <a:pPr marL="109728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/>
          </a:p>
        </p:txBody>
      </p:sp>
      <p:pic>
        <p:nvPicPr>
          <p:cNvPr id="2050" name="Picture 2" descr="C:\Users\hynek.brom\AppData\Local\Microsoft\Windows\Temporary Internet Files\Content.IE5\OBFLZPT6\MP9004000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3935436" cy="288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373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219256" cy="148878"/>
          </a:xfrm>
        </p:spPr>
        <p:txBody>
          <a:bodyPr>
            <a:noAutofit/>
          </a:bodyPr>
          <a:lstStyle/>
          <a:p>
            <a:r>
              <a:rPr lang="cs-CZ" sz="2800" dirty="0"/>
              <a:t>Infrastruktura a veřejná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Ekonomická aktivita</a:t>
            </a:r>
          </a:p>
          <a:p>
            <a:r>
              <a:rPr lang="cs-CZ" dirty="0" smtClean="0"/>
              <a:t>Komerční aktivita</a:t>
            </a:r>
          </a:p>
          <a:p>
            <a:r>
              <a:rPr lang="cs-CZ" dirty="0" smtClean="0"/>
              <a:t>Princip soukromého investora</a:t>
            </a:r>
          </a:p>
          <a:p>
            <a:r>
              <a:rPr lang="cs-CZ" dirty="0" smtClean="0"/>
              <a:t>Poplatky</a:t>
            </a:r>
            <a:endParaRPr lang="cs-CZ" dirty="0"/>
          </a:p>
        </p:txBody>
      </p:sp>
      <p:pic>
        <p:nvPicPr>
          <p:cNvPr id="1026" name="Picture 2" descr="C:\Users\hynek.brom\AppData\Local\Microsoft\Windows\Temporary Internet Files\Content.IE5\1YU06A2N\MP900390115[2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38700" y="2558637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192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288032"/>
          </a:xfrm>
        </p:spPr>
        <p:txBody>
          <a:bodyPr/>
          <a:lstStyle/>
          <a:p>
            <a:r>
              <a:rPr lang="cs-CZ" sz="2800" dirty="0"/>
              <a:t>Infrastruktura a veřejná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Neekonomická aktivita</a:t>
            </a:r>
            <a:endParaRPr lang="cs-CZ" b="1" dirty="0"/>
          </a:p>
          <a:p>
            <a:r>
              <a:rPr lang="cs-CZ" dirty="0" smtClean="0"/>
              <a:t>Veřejné užívání</a:t>
            </a:r>
          </a:p>
          <a:p>
            <a:r>
              <a:rPr lang="cs-CZ" dirty="0" smtClean="0"/>
              <a:t>In – house</a:t>
            </a:r>
          </a:p>
          <a:p>
            <a:r>
              <a:rPr lang="cs-CZ" dirty="0" smtClean="0"/>
              <a:t>Veřejná služba</a:t>
            </a:r>
          </a:p>
          <a:p>
            <a:r>
              <a:rPr lang="cs-CZ" dirty="0" smtClean="0"/>
              <a:t>Výhradní služby státu </a:t>
            </a:r>
            <a:r>
              <a:rPr lang="en-US" dirty="0" smtClean="0"/>
              <a:t>• </a:t>
            </a:r>
            <a:r>
              <a:rPr lang="cs-CZ" dirty="0" smtClean="0"/>
              <a:t>kontrolní činnost, věznice, silnice atd.,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3075" name="Picture 3" descr="C:\Users\hynek.brom\AppData\Local\Microsoft\Windows\Temporary Internet Files\Content.IE5\P6DL3L3M\MP90042759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32248"/>
            <a:ext cx="3445100" cy="440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314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19256" cy="220886"/>
          </a:xfrm>
        </p:spPr>
        <p:txBody>
          <a:bodyPr>
            <a:noAutofit/>
          </a:bodyPr>
          <a:lstStyle/>
          <a:p>
            <a:r>
              <a:rPr lang="cs-CZ" sz="2800" dirty="0"/>
              <a:t>Infrastruktura a veřejná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Dopravní infrastruktura</a:t>
            </a:r>
            <a:endParaRPr lang="cs-CZ" b="1" dirty="0"/>
          </a:p>
          <a:p>
            <a:r>
              <a:rPr lang="cs-CZ" b="1" dirty="0" smtClean="0"/>
              <a:t>letiště</a:t>
            </a:r>
            <a:endParaRPr lang="cs-CZ" b="1" dirty="0"/>
          </a:p>
          <a:p>
            <a:r>
              <a:rPr lang="cs-CZ" b="1" dirty="0" smtClean="0"/>
              <a:t>Přístavy</a:t>
            </a:r>
            <a:endParaRPr lang="cs-CZ" b="1" dirty="0"/>
          </a:p>
          <a:p>
            <a:r>
              <a:rPr lang="cs-CZ" b="1" dirty="0" smtClean="0"/>
              <a:t>železnice</a:t>
            </a:r>
            <a:endParaRPr lang="cs-CZ" b="1" dirty="0"/>
          </a:p>
          <a:p>
            <a:r>
              <a:rPr lang="cs-CZ" b="1" dirty="0" smtClean="0"/>
              <a:t>dálnice</a:t>
            </a:r>
            <a:endParaRPr lang="cs-CZ" b="1" dirty="0"/>
          </a:p>
          <a:p>
            <a:r>
              <a:rPr lang="cs-CZ" b="1" dirty="0" smtClean="0"/>
              <a:t>Překladištní terminály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Spolupráce se soukromím sektorem</a:t>
            </a:r>
            <a:endParaRPr lang="cs-CZ" b="1" dirty="0"/>
          </a:p>
          <a:p>
            <a:r>
              <a:rPr lang="cs-CZ" dirty="0" smtClean="0"/>
              <a:t>Privatizace letišť</a:t>
            </a:r>
            <a:r>
              <a:rPr lang="en-US" dirty="0" smtClean="0"/>
              <a:t>.</a:t>
            </a:r>
            <a:r>
              <a:rPr lang="cs-CZ" dirty="0"/>
              <a:t> </a:t>
            </a:r>
            <a:r>
              <a:rPr lang="cs-CZ" dirty="0" smtClean="0"/>
              <a:t>(VB</a:t>
            </a:r>
            <a:r>
              <a:rPr lang="en-US" dirty="0" smtClean="0"/>
              <a:t>, </a:t>
            </a:r>
            <a:r>
              <a:rPr lang="cs-CZ" dirty="0" smtClean="0"/>
              <a:t>HG</a:t>
            </a:r>
            <a:r>
              <a:rPr lang="en-US" dirty="0" smtClean="0"/>
              <a:t>,</a:t>
            </a:r>
            <a:r>
              <a:rPr lang="cs-CZ" dirty="0" err="1" smtClean="0"/>
              <a:t>Neměcko</a:t>
            </a:r>
            <a:r>
              <a:rPr lang="cs-CZ" dirty="0" smtClean="0"/>
              <a:t>, Belgie</a:t>
            </a:r>
            <a:r>
              <a:rPr lang="pt-BR" dirty="0" smtClean="0"/>
              <a:t>, </a:t>
            </a:r>
            <a:r>
              <a:rPr lang="cs-CZ" dirty="0" smtClean="0"/>
              <a:t>Francie </a:t>
            </a:r>
          </a:p>
          <a:p>
            <a:r>
              <a:rPr lang="cs-CZ" dirty="0" smtClean="0"/>
              <a:t>PPP projekty</a:t>
            </a:r>
          </a:p>
          <a:p>
            <a:r>
              <a:rPr lang="cs-CZ" dirty="0" smtClean="0"/>
              <a:t>Privatizace dálnic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22156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 návrhu UOHS">
  <a:themeElements>
    <a:clrScheme name="Šablona návrhu UOHS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Šablona návrhu UO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Šablona návrhu UOH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UOH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UOH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UOH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UOH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UOH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UOH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UOH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UOH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UOH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UOH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UOH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SGEI_2012</Template>
  <TotalTime>384</TotalTime>
  <Words>250</Words>
  <Application>Microsoft Office PowerPoint</Application>
  <PresentationFormat>Předvádění na obrazovce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Šablona návrhu UOHS</vt:lpstr>
      <vt:lpstr>Veřejná podpora a infratruktura</vt:lpstr>
      <vt:lpstr>Obsah prezentace</vt:lpstr>
      <vt:lpstr>  1. Infrastruktura a   veřejná podpora</vt:lpstr>
      <vt:lpstr> Infrastruktura a veřejná podpora  </vt:lpstr>
      <vt:lpstr> Infrastruktura a veřejná podpora  </vt:lpstr>
      <vt:lpstr>Infrastruktura a veřejná podpora</vt:lpstr>
      <vt:lpstr>Infrastruktura a veřejná podpora</vt:lpstr>
      <vt:lpstr>Infrastruktura a veřejná podpora</vt:lpstr>
      <vt:lpstr>Infrastruktura a veřejná podpora</vt:lpstr>
      <vt:lpstr>Snímek 10</vt:lpstr>
      <vt:lpstr> </vt:lpstr>
      <vt:lpstr> </vt:lpstr>
      <vt:lpstr> </vt:lpstr>
      <vt:lpstr>Snímek 14</vt:lpstr>
      <vt:lpstr>Snímek 15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Brom Hynek</dc:creator>
  <cp:lastModifiedBy>Jana</cp:lastModifiedBy>
  <cp:revision>31</cp:revision>
  <dcterms:created xsi:type="dcterms:W3CDTF">2013-11-18T13:15:16Z</dcterms:created>
  <dcterms:modified xsi:type="dcterms:W3CDTF">2014-03-27T06:28:07Z</dcterms:modified>
</cp:coreProperties>
</file>