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  <p:sldMasterId id="2147483651" r:id="rId5"/>
  </p:sldMasterIdLst>
  <p:notesMasterIdLst>
    <p:notesMasterId r:id="rId24"/>
  </p:notesMasterIdLst>
  <p:handoutMasterIdLst>
    <p:handoutMasterId r:id="rId25"/>
  </p:handoutMasterIdLst>
  <p:sldIdLst>
    <p:sldId id="256" r:id="rId6"/>
    <p:sldId id="277" r:id="rId7"/>
    <p:sldId id="278" r:id="rId8"/>
    <p:sldId id="279" r:id="rId9"/>
    <p:sldId id="280" r:id="rId10"/>
    <p:sldId id="282" r:id="rId11"/>
    <p:sldId id="281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3" r:id="rId21"/>
    <p:sldId id="295" r:id="rId22"/>
    <p:sldId id="294" r:id="rId23"/>
  </p:sldIdLst>
  <p:sldSz cx="10080625" cy="756126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B7B8"/>
    <a:srgbClr val="45A12A"/>
    <a:srgbClr val="009EE0"/>
    <a:srgbClr val="F7A800"/>
    <a:srgbClr val="0051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2" autoAdjust="0"/>
    <p:restoredTop sz="94660"/>
  </p:normalViewPr>
  <p:slideViewPr>
    <p:cSldViewPr>
      <p:cViewPr varScale="1">
        <p:scale>
          <a:sx n="95" d="100"/>
          <a:sy n="95" d="100"/>
        </p:scale>
        <p:origin x="-1194" y="-108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BE24B3-A970-4C9B-9450-BADDA511F19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43255B-85CB-47F0-9BFD-DADCE15D3B2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1944688" y="2125663"/>
            <a:ext cx="7848600" cy="2806700"/>
          </a:xfrm>
        </p:spPr>
        <p:txBody>
          <a:bodyPr lIns="91440" tIns="45720" rIns="91440" bIns="45720"/>
          <a:lstStyle>
            <a:lvl1pPr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2725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6275"/>
            <a:ext cx="60483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8200"/>
            <a:ext cx="60483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924DD6-3370-4079-86CF-1176569E425B}" type="slidenum">
              <a:rPr lang="cs-CZ"/>
              <a:pPr/>
              <a:t>‹#›</a:t>
            </a:fld>
            <a:r>
              <a:rPr lang="cs-CZ" sz="100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C3ACCE-DBC5-4004-88BA-6A8F8DC64D87}" type="slidenum">
              <a:rPr lang="cs-CZ"/>
              <a:pPr/>
              <a:t>‹#›</a:t>
            </a:fld>
            <a:r>
              <a:rPr lang="cs-CZ" sz="100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5850" y="539750"/>
            <a:ext cx="2357438" cy="648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60363" y="539750"/>
            <a:ext cx="6923087" cy="648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55BFB7-192C-4AAD-B5AD-B35FE0AAD7C4}" type="slidenum">
              <a:rPr lang="cs-CZ"/>
              <a:pPr/>
              <a:t>‹#›</a:t>
            </a:fld>
            <a:r>
              <a:rPr lang="cs-CZ" sz="100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91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9338"/>
            <a:ext cx="8567738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5163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zechTrade - naši úspěšní kli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E8258-18F5-4B2B-A392-A685925CD032}" type="slidenum">
              <a:rPr lang="cs-CZ" smtClean="0"/>
              <a:pPr/>
              <a:t>‹#›</a:t>
            </a:fld>
            <a:r>
              <a:rPr lang="cs-CZ" sz="1000" smtClean="0"/>
              <a:t> </a:t>
            </a:r>
            <a:endParaRPr lang="cs-CZ" sz="1000"/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325438" y="2065338"/>
            <a:ext cx="1928812" cy="1429541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Klepnutím na ikonu přidáte </a:t>
            </a:r>
            <a:r>
              <a:rPr lang="en-US" dirty="0" smtClean="0"/>
              <a:t>logo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Zástupný symbol pro obrázek 4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325404" y="3709193"/>
            <a:ext cx="1928812" cy="142876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Klepnutím na ikonu přidáte </a:t>
            </a:r>
            <a:r>
              <a:rPr lang="en-US" dirty="0" smtClean="0"/>
              <a:t>logo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7" name="Zástupný symbol pro text 12"/>
          <p:cNvSpPr>
            <a:spLocks noGrp="1"/>
          </p:cNvSpPr>
          <p:nvPr>
            <p:ph type="body" sz="quarter" idx="17" hasCustomPrompt="1"/>
          </p:nvPr>
        </p:nvSpPr>
        <p:spPr>
          <a:xfrm>
            <a:off x="2397124" y="2065338"/>
            <a:ext cx="2571749" cy="142954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cs-CZ" dirty="0" smtClean="0"/>
              <a:t>Klepnutím </a:t>
            </a:r>
            <a:r>
              <a:rPr lang="en-US" dirty="0" err="1" smtClean="0"/>
              <a:t>vlo</a:t>
            </a:r>
            <a:r>
              <a:rPr lang="cs-CZ" dirty="0" err="1" smtClean="0"/>
              <a:t>žíte</a:t>
            </a:r>
            <a:r>
              <a:rPr lang="cs-CZ" dirty="0" smtClean="0"/>
              <a:t> text či název firmy.</a:t>
            </a:r>
          </a:p>
        </p:txBody>
      </p:sp>
      <p:sp>
        <p:nvSpPr>
          <p:cNvPr id="8" name="Zástupný symbol pro text 12"/>
          <p:cNvSpPr>
            <a:spLocks noGrp="1"/>
          </p:cNvSpPr>
          <p:nvPr>
            <p:ph type="body" sz="quarter" idx="18" hasCustomPrompt="1"/>
          </p:nvPr>
        </p:nvSpPr>
        <p:spPr>
          <a:xfrm>
            <a:off x="2397106" y="3709194"/>
            <a:ext cx="2571768" cy="1428760"/>
          </a:xfrm>
        </p:spPr>
        <p:txBody>
          <a:bodyPr/>
          <a:lstStyle/>
          <a:p>
            <a:pPr lvl="0"/>
            <a:r>
              <a:rPr lang="cs-CZ" dirty="0" smtClean="0"/>
              <a:t>Klepnutím </a:t>
            </a:r>
            <a:r>
              <a:rPr lang="en-US" dirty="0" err="1" smtClean="0"/>
              <a:t>vlo</a:t>
            </a:r>
            <a:r>
              <a:rPr lang="cs-CZ" dirty="0" err="1" smtClean="0"/>
              <a:t>žíte</a:t>
            </a:r>
            <a:r>
              <a:rPr lang="cs-CZ" dirty="0" smtClean="0"/>
              <a:t> text či název firmy.</a:t>
            </a:r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325404" y="5352266"/>
            <a:ext cx="1928812" cy="142876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Klepnutím na ikonu přidáte </a:t>
            </a:r>
            <a:r>
              <a:rPr lang="en-US" dirty="0" smtClean="0"/>
              <a:t>logo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0" name="Zástupný symbol pro text 12"/>
          <p:cNvSpPr>
            <a:spLocks noGrp="1"/>
          </p:cNvSpPr>
          <p:nvPr>
            <p:ph type="body" sz="quarter" idx="20" hasCustomPrompt="1"/>
          </p:nvPr>
        </p:nvSpPr>
        <p:spPr>
          <a:xfrm>
            <a:off x="2397106" y="5352267"/>
            <a:ext cx="2571768" cy="1428760"/>
          </a:xfrm>
        </p:spPr>
        <p:txBody>
          <a:bodyPr/>
          <a:lstStyle/>
          <a:p>
            <a:pPr lvl="0"/>
            <a:r>
              <a:rPr lang="cs-CZ" dirty="0" smtClean="0"/>
              <a:t>Klepnutím </a:t>
            </a:r>
            <a:r>
              <a:rPr lang="en-US" dirty="0" err="1" smtClean="0"/>
              <a:t>vlo</a:t>
            </a:r>
            <a:r>
              <a:rPr lang="cs-CZ" dirty="0" err="1" smtClean="0"/>
              <a:t>žíte</a:t>
            </a:r>
            <a:r>
              <a:rPr lang="cs-CZ" dirty="0" smtClean="0"/>
              <a:t> text či název firmy.</a:t>
            </a:r>
          </a:p>
        </p:txBody>
      </p:sp>
      <p:sp>
        <p:nvSpPr>
          <p:cNvPr id="11" name="Zástupný symbol pro obrázek 4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5111784" y="2066119"/>
            <a:ext cx="1928812" cy="1429541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Klepnutím na ikonu přidáte </a:t>
            </a:r>
            <a:r>
              <a:rPr lang="en-US" dirty="0" smtClean="0"/>
              <a:t>logo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2" name="Zástupný symbol pro obrázek 4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5111750" y="3709974"/>
            <a:ext cx="1928812" cy="142876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Klepnutím na ikonu přidáte </a:t>
            </a:r>
            <a:r>
              <a:rPr lang="en-US" dirty="0" smtClean="0"/>
              <a:t>logo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23" hasCustomPrompt="1"/>
          </p:nvPr>
        </p:nvSpPr>
        <p:spPr>
          <a:xfrm>
            <a:off x="7183470" y="2066119"/>
            <a:ext cx="2571749" cy="1429541"/>
          </a:xfrm>
        </p:spPr>
        <p:txBody>
          <a:bodyPr/>
          <a:lstStyle/>
          <a:p>
            <a:pPr lvl="0"/>
            <a:r>
              <a:rPr lang="cs-CZ" dirty="0" smtClean="0"/>
              <a:t>Klepnutím </a:t>
            </a:r>
            <a:r>
              <a:rPr lang="en-US" dirty="0" err="1" smtClean="0"/>
              <a:t>vlo</a:t>
            </a:r>
            <a:r>
              <a:rPr lang="cs-CZ" dirty="0" err="1" smtClean="0"/>
              <a:t>žíte</a:t>
            </a:r>
            <a:r>
              <a:rPr lang="cs-CZ" dirty="0" smtClean="0"/>
              <a:t> text či název firmy.</a:t>
            </a:r>
          </a:p>
        </p:txBody>
      </p:sp>
      <p:sp>
        <p:nvSpPr>
          <p:cNvPr id="14" name="Zástupný symbol pro text 12"/>
          <p:cNvSpPr>
            <a:spLocks noGrp="1"/>
          </p:cNvSpPr>
          <p:nvPr>
            <p:ph type="body" sz="quarter" idx="24" hasCustomPrompt="1"/>
          </p:nvPr>
        </p:nvSpPr>
        <p:spPr>
          <a:xfrm>
            <a:off x="7183452" y="3709975"/>
            <a:ext cx="2571768" cy="1428760"/>
          </a:xfrm>
        </p:spPr>
        <p:txBody>
          <a:bodyPr/>
          <a:lstStyle/>
          <a:p>
            <a:pPr lvl="0"/>
            <a:r>
              <a:rPr lang="cs-CZ" dirty="0" smtClean="0"/>
              <a:t>Klepnutím </a:t>
            </a:r>
            <a:r>
              <a:rPr lang="en-US" dirty="0" err="1" smtClean="0"/>
              <a:t>vlo</a:t>
            </a:r>
            <a:r>
              <a:rPr lang="cs-CZ" dirty="0" err="1" smtClean="0"/>
              <a:t>žíte</a:t>
            </a:r>
            <a:r>
              <a:rPr lang="cs-CZ" dirty="0" smtClean="0"/>
              <a:t> text či název firmy.</a:t>
            </a:r>
          </a:p>
        </p:txBody>
      </p:sp>
      <p:sp>
        <p:nvSpPr>
          <p:cNvPr id="15" name="Zástupný symbol pro obrázek 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5111750" y="5353047"/>
            <a:ext cx="1928812" cy="142876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Klepnutím na ikonu přidáte </a:t>
            </a:r>
            <a:r>
              <a:rPr lang="en-US" dirty="0" smtClean="0"/>
              <a:t>logo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6" name="Zástupný symbol pro text 12"/>
          <p:cNvSpPr>
            <a:spLocks noGrp="1"/>
          </p:cNvSpPr>
          <p:nvPr>
            <p:ph type="body" sz="quarter" idx="26" hasCustomPrompt="1"/>
          </p:nvPr>
        </p:nvSpPr>
        <p:spPr>
          <a:xfrm>
            <a:off x="7183452" y="5353048"/>
            <a:ext cx="2571768" cy="1428760"/>
          </a:xfrm>
        </p:spPr>
        <p:txBody>
          <a:bodyPr/>
          <a:lstStyle/>
          <a:p>
            <a:pPr lvl="0"/>
            <a:r>
              <a:rPr lang="cs-CZ" dirty="0" smtClean="0"/>
              <a:t>Klepnutím </a:t>
            </a:r>
            <a:r>
              <a:rPr lang="en-US" dirty="0" err="1" smtClean="0"/>
              <a:t>vlo</a:t>
            </a:r>
            <a:r>
              <a:rPr lang="cs-CZ" dirty="0" err="1" smtClean="0"/>
              <a:t>žíte</a:t>
            </a:r>
            <a:r>
              <a:rPr lang="cs-CZ" dirty="0" smtClean="0"/>
              <a:t> text či název firmy.</a:t>
            </a:r>
          </a:p>
        </p:txBody>
      </p:sp>
      <p:sp>
        <p:nvSpPr>
          <p:cNvPr id="18" name="Rectangle 2"/>
          <p:cNvSpPr>
            <a:spLocks noChangeArrowheads="1"/>
          </p:cNvSpPr>
          <p:nvPr userDrawn="1"/>
        </p:nvSpPr>
        <p:spPr bwMode="auto">
          <a:xfrm>
            <a:off x="1928825" y="494483"/>
            <a:ext cx="611188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600" b="1" i="0" u="none" strike="noStrike" cap="none" normalizeH="0" baseline="0" dirty="0" smtClean="0">
                <a:ln>
                  <a:noFill/>
                </a:ln>
                <a:solidFill>
                  <a:srgbClr val="005193"/>
                </a:solidFill>
                <a:effectLst/>
                <a:latin typeface="Tahoma" pitchFamily="34" charset="0"/>
                <a:cs typeface="Arial" pitchFamily="34" charset="0"/>
              </a:rPr>
              <a:t>ÚSPĚŠNÍ KLIENTI CZECHTRADE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5193"/>
                </a:solidFill>
                <a:effectLst/>
                <a:latin typeface="Tahoma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811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31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2738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2725"/>
            <a:ext cx="60483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6275"/>
            <a:ext cx="6048375" cy="4535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8200"/>
            <a:ext cx="6048375" cy="887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91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1600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FFD672-B3E5-4C4B-87A0-EF6076EBE27E}" type="slidenum">
              <a:rPr lang="cs-CZ"/>
              <a:pPr/>
              <a:t>‹#›</a:t>
            </a:fld>
            <a:r>
              <a:rPr lang="cs-CZ" sz="100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9338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5163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2A0427-F51C-4CE0-A565-63658C7904E2}" type="slidenum">
              <a:rPr lang="cs-CZ"/>
              <a:pPr/>
              <a:t>‹#›</a:t>
            </a:fld>
            <a:r>
              <a:rPr lang="cs-CZ" sz="100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60363" y="2124075"/>
            <a:ext cx="4603750" cy="4897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6513" y="2124075"/>
            <a:ext cx="4603750" cy="4897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3112FF-11E5-41B8-8E5F-0D99F9D06AA0}" type="slidenum">
              <a:rPr lang="cs-CZ"/>
              <a:pPr/>
              <a:t>‹#›</a:t>
            </a:fld>
            <a:r>
              <a:rPr lang="cs-CZ" sz="100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74EC7E-D76D-4537-B898-8918C258E759}" type="slidenum">
              <a:rPr lang="cs-CZ"/>
              <a:pPr/>
              <a:t>‹#›</a:t>
            </a:fld>
            <a:r>
              <a:rPr lang="cs-CZ" sz="100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BE66B7-CCF2-48A4-A048-A52EF6B6C47D}" type="slidenum">
              <a:rPr lang="cs-CZ"/>
              <a:pPr/>
              <a:t>‹#›</a:t>
            </a:fld>
            <a:r>
              <a:rPr lang="cs-CZ" sz="100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A6394B-E77B-42DC-831F-64464BD6996D}" type="slidenum">
              <a:rPr lang="cs-CZ"/>
              <a:pPr/>
              <a:t>‹#›</a:t>
            </a:fld>
            <a:r>
              <a:rPr lang="cs-CZ" sz="100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2738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A69B23-7CE6-4EB3-8A01-9E867FC839B5}" type="slidenum">
              <a:rPr lang="cs-CZ"/>
              <a:pPr/>
              <a:t>‹#›</a:t>
            </a:fld>
            <a:r>
              <a:rPr lang="cs-CZ" sz="100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16125" y="539750"/>
            <a:ext cx="7777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PODNIKÁME S VELKOU BRITÁNIÍ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-2736850" y="8999538"/>
            <a:ext cx="1871662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fld id="{DD15ECCE-B729-4377-AC3C-27224BC13765}" type="slidenum">
              <a:rPr lang="cs-CZ" sz="1800"/>
              <a:pPr algn="ctr"/>
              <a:t>‹#›</a:t>
            </a:fld>
            <a:endParaRPr lang="cs-CZ" sz="180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7338" y="7164388"/>
            <a:ext cx="136842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B5B7B8"/>
                </a:solidFill>
                <a:latin typeface="+mn-lt"/>
              </a:defRPr>
            </a:lvl1pPr>
          </a:lstStyle>
          <a:p>
            <a:fld id="{237E8258-18F5-4B2B-A392-A685925CD032}" type="slidenum">
              <a:rPr lang="cs-CZ"/>
              <a:pPr/>
              <a:t>‹#›</a:t>
            </a:fld>
            <a:r>
              <a:rPr lang="cs-CZ" sz="1000"/>
              <a:t> 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2124075"/>
            <a:ext cx="9359900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3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ftr="0" dt="0"/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193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193"/>
          </a:solidFill>
          <a:latin typeface="Tahoma" pitchFamily="34" charset="0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193"/>
          </a:solidFill>
          <a:latin typeface="Tahoma" pitchFamily="34" charset="0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193"/>
          </a:solidFill>
          <a:latin typeface="Tahoma" pitchFamily="34" charset="0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193"/>
          </a:solidFill>
          <a:latin typeface="Tahoma" pitchFamily="34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193"/>
          </a:solidFill>
          <a:latin typeface="Tahoma" pitchFamily="34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193"/>
          </a:solidFill>
          <a:latin typeface="Tahoma" pitchFamily="34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193"/>
          </a:solidFill>
          <a:latin typeface="Tahoma" pitchFamily="34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193"/>
          </a:solidFill>
          <a:latin typeface="Tahoma" pitchFamily="34" charset="0"/>
        </a:defRPr>
      </a:lvl9pPr>
    </p:titleStyle>
    <p:bodyStyle>
      <a:lvl1pPr algn="l" defTabSz="1042988" rtl="0" eaLnBrk="1" fontAlgn="base" hangingPunct="1">
        <a:spcBef>
          <a:spcPct val="20000"/>
        </a:spcBef>
        <a:spcAft>
          <a:spcPct val="0"/>
        </a:spcAft>
        <a:buClr>
          <a:srgbClr val="F7A800"/>
        </a:buClr>
        <a:buFont typeface="Wingdings" pitchFamily="2" charset="2"/>
        <a:tabLst>
          <a:tab pos="1339850" algn="l"/>
        </a:tabLst>
        <a:defRPr sz="2000" b="1">
          <a:solidFill>
            <a:srgbClr val="005193"/>
          </a:solidFill>
          <a:latin typeface="+mn-lt"/>
          <a:ea typeface="+mn-ea"/>
          <a:cs typeface="+mn-cs"/>
        </a:defRPr>
      </a:lvl1pPr>
      <a:lvl2pPr marL="179388" algn="l" defTabSz="1042988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buFont typeface="Wingdings" pitchFamily="2" charset="2"/>
        <a:buChar char="§"/>
        <a:tabLst>
          <a:tab pos="1339850" algn="l"/>
        </a:tabLst>
        <a:defRPr sz="2000" b="1">
          <a:solidFill>
            <a:srgbClr val="005193"/>
          </a:solidFill>
          <a:latin typeface="+mn-lt"/>
        </a:defRPr>
      </a:lvl2pPr>
      <a:lvl3pPr marL="358775" algn="l" defTabSz="1042988" rtl="0" eaLnBrk="1" fontAlgn="base" hangingPunct="1">
        <a:spcBef>
          <a:spcPct val="20000"/>
        </a:spcBef>
        <a:spcAft>
          <a:spcPct val="0"/>
        </a:spcAft>
        <a:buClr>
          <a:srgbClr val="45A12A"/>
        </a:buClr>
        <a:buFont typeface="Wingdings" pitchFamily="2" charset="2"/>
        <a:buChar char="§"/>
        <a:tabLst>
          <a:tab pos="1339850" algn="l"/>
        </a:tabLst>
        <a:defRPr sz="2000" b="1">
          <a:solidFill>
            <a:schemeClr val="tx2"/>
          </a:solidFill>
          <a:latin typeface="+mn-lt"/>
        </a:defRPr>
      </a:lvl3pPr>
      <a:lvl4pPr marL="538163" algn="l" defTabSz="1042988" rtl="0" eaLnBrk="1" fontAlgn="base" hangingPunct="1">
        <a:spcBef>
          <a:spcPct val="20000"/>
        </a:spcBef>
        <a:spcAft>
          <a:spcPct val="0"/>
        </a:spcAft>
        <a:buClr>
          <a:srgbClr val="45A12A"/>
        </a:buClr>
        <a:buFont typeface="Wingdings" pitchFamily="2" charset="2"/>
        <a:buChar char="§"/>
        <a:tabLst>
          <a:tab pos="1339850" algn="l"/>
        </a:tabLst>
        <a:defRPr sz="2000" b="1">
          <a:solidFill>
            <a:schemeClr val="tx2"/>
          </a:solidFill>
          <a:latin typeface="+mn-lt"/>
        </a:defRPr>
      </a:lvl4pPr>
      <a:lvl5pPr marL="1797050" indent="4763" algn="l" defTabSz="1042988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1339850" algn="l"/>
        </a:tabLst>
        <a:defRPr sz="1600">
          <a:solidFill>
            <a:schemeClr val="tx1"/>
          </a:solidFill>
          <a:latin typeface="+mn-lt"/>
        </a:defRPr>
      </a:lvl5pPr>
      <a:lvl6pPr marL="2254250" indent="4763" algn="l" defTabSz="1042988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1339850" algn="l"/>
        </a:tabLst>
        <a:defRPr sz="1600">
          <a:solidFill>
            <a:schemeClr val="tx1"/>
          </a:solidFill>
          <a:latin typeface="+mn-lt"/>
        </a:defRPr>
      </a:lvl6pPr>
      <a:lvl7pPr marL="2711450" indent="4763" algn="l" defTabSz="1042988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1339850" algn="l"/>
        </a:tabLst>
        <a:defRPr sz="1600">
          <a:solidFill>
            <a:schemeClr val="tx1"/>
          </a:solidFill>
          <a:latin typeface="+mn-lt"/>
        </a:defRPr>
      </a:lvl7pPr>
      <a:lvl8pPr marL="3168650" indent="4763" algn="l" defTabSz="1042988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1339850" algn="l"/>
        </a:tabLst>
        <a:defRPr sz="1600">
          <a:solidFill>
            <a:schemeClr val="tx1"/>
          </a:solidFill>
          <a:latin typeface="+mn-lt"/>
        </a:defRPr>
      </a:lvl8pPr>
      <a:lvl9pPr marL="3625850" indent="4763" algn="l" defTabSz="1042988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1339850" algn="l"/>
        </a:tabLst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1042988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1042988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</a:defRPr>
      </a:lvl2pPr>
      <a:lvl3pPr algn="l" defTabSz="1042988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</a:defRPr>
      </a:lvl3pPr>
      <a:lvl4pPr algn="l" defTabSz="1042988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</a:defRPr>
      </a:lvl4pPr>
      <a:lvl5pPr algn="l" defTabSz="1042988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</a:defRPr>
      </a:lvl5pPr>
      <a:lvl6pPr marL="457200" algn="l" defTabSz="1042988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</a:defRPr>
      </a:lvl6pPr>
      <a:lvl7pPr marL="914400" algn="l" defTabSz="1042988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</a:defRPr>
      </a:lvl7pPr>
      <a:lvl8pPr marL="1371600" algn="l" defTabSz="1042988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</a:defRPr>
      </a:lvl8pPr>
      <a:lvl9pPr marL="1828800" algn="l" defTabSz="1042988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</a:defRPr>
      </a:lvl9pPr>
    </p:titleStyle>
    <p:bodyStyle>
      <a:lvl1pPr algn="l" defTabSz="1042988" rtl="0" fontAlgn="base">
        <a:spcBef>
          <a:spcPct val="20000"/>
        </a:spcBef>
        <a:spcAft>
          <a:spcPct val="0"/>
        </a:spcAft>
        <a:buClr>
          <a:schemeClr val="bg1"/>
        </a:buClr>
        <a:defRPr b="1">
          <a:solidFill>
            <a:schemeClr val="tx2"/>
          </a:solidFill>
          <a:latin typeface="+mn-lt"/>
          <a:ea typeface="+mn-ea"/>
          <a:cs typeface="+mn-cs"/>
        </a:defRPr>
      </a:lvl1pPr>
      <a:lvl2pPr marL="179388" algn="l" defTabSz="1042988" rtl="0" fontAlgn="base">
        <a:spcBef>
          <a:spcPct val="20000"/>
        </a:spcBef>
        <a:spcAft>
          <a:spcPct val="0"/>
        </a:spcAft>
        <a:buClr>
          <a:schemeClr val="tx1"/>
        </a:buClr>
        <a:defRPr>
          <a:solidFill>
            <a:schemeClr val="tx1"/>
          </a:solidFill>
          <a:latin typeface="+mn-lt"/>
        </a:defRPr>
      </a:lvl2pPr>
      <a:lvl3pPr marL="358775" algn="l" defTabSz="1042988" rtl="0" fontAlgn="base">
        <a:spcBef>
          <a:spcPct val="20000"/>
        </a:spcBef>
        <a:spcAft>
          <a:spcPct val="0"/>
        </a:spcAft>
        <a:buClr>
          <a:schemeClr val="tx1"/>
        </a:buClr>
        <a:defRPr sz="1600">
          <a:solidFill>
            <a:schemeClr val="tx1"/>
          </a:solidFill>
          <a:latin typeface="+mn-lt"/>
        </a:defRPr>
      </a:lvl3pPr>
      <a:lvl4pPr marL="538163" algn="l" defTabSz="1042988" rtl="0" fontAlgn="base">
        <a:spcBef>
          <a:spcPct val="20000"/>
        </a:spcBef>
        <a:spcAft>
          <a:spcPct val="0"/>
        </a:spcAft>
        <a:buClr>
          <a:schemeClr val="tx1"/>
        </a:buClr>
        <a:defRPr sz="1600">
          <a:solidFill>
            <a:schemeClr val="tx1"/>
          </a:solidFill>
          <a:latin typeface="+mn-lt"/>
        </a:defRPr>
      </a:lvl4pPr>
      <a:lvl5pPr marL="717550" algn="l" defTabSz="1042988" rtl="0" fontAlgn="base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5pPr>
      <a:lvl6pPr marL="1174750" algn="l" defTabSz="1042988" rtl="0" fontAlgn="base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6pPr>
      <a:lvl7pPr marL="1631950" algn="l" defTabSz="1042988" rtl="0" fontAlgn="base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7pPr>
      <a:lvl8pPr marL="2089150" algn="l" defTabSz="1042988" rtl="0" fontAlgn="base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8pPr>
      <a:lvl9pPr marL="2546350" algn="l" defTabSz="1042988" rtl="0" fontAlgn="base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o.hr/" TargetMode="External"/><Relationship Id="rId2" Type="http://schemas.openxmlformats.org/officeDocument/2006/relationships/hyperlink" Target="http://www.fzoeu.hr/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pprrr.hr/" TargetMode="External"/><Relationship Id="rId3" Type="http://schemas.openxmlformats.org/officeDocument/2006/relationships/hyperlink" Target="http://www.voda.hr/" TargetMode="External"/><Relationship Id="rId7" Type="http://schemas.openxmlformats.org/officeDocument/2006/relationships/hyperlink" Target="http://www.mps.hr/" TargetMode="External"/><Relationship Id="rId2" Type="http://schemas.openxmlformats.org/officeDocument/2006/relationships/hyperlink" Target="http://www.fzoeu.hr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cro-cpc.hr/" TargetMode="External"/><Relationship Id="rId5" Type="http://schemas.openxmlformats.org/officeDocument/2006/relationships/hyperlink" Target="http://www1.biznet.hr/Burza/do/listing?catId=20" TargetMode="External"/><Relationship Id="rId4" Type="http://schemas.openxmlformats.org/officeDocument/2006/relationships/hyperlink" Target="http://www.azo.hr/" TargetMode="External"/><Relationship Id="rId9" Type="http://schemas.openxmlformats.org/officeDocument/2006/relationships/hyperlink" Target="http://www.hznet.hr/iSite3/Default.aspx?art=534&amp;sec=229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zopu.hr/" TargetMode="External"/><Relationship Id="rId2" Type="http://schemas.openxmlformats.org/officeDocument/2006/relationships/hyperlink" Target="http://www.delhrv.ec.europa.eu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euic.hr/" TargetMode="External"/><Relationship Id="rId4" Type="http://schemas.openxmlformats.org/officeDocument/2006/relationships/hyperlink" Target="http://www.hgk.hr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echtrade.hr/" TargetMode="External"/><Relationship Id="rId2" Type="http://schemas.openxmlformats.org/officeDocument/2006/relationships/hyperlink" Target="mailto:zagreb@czechtrade.cz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czech.ced@mail.inet.hr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echtrade.cz/sluzby/prezentace-veletrhy/adresar-exporteru/" TargetMode="External"/><Relationship Id="rId2" Type="http://schemas.openxmlformats.org/officeDocument/2006/relationships/hyperlink" Target="http://exporters.czechtrade.cz/cs/katalog-firem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businessinfo.cz/cz/rubrika/exportni-prilezitosti/1001574/" TargetMode="External"/><Relationship Id="rId4" Type="http://schemas.openxmlformats.org/officeDocument/2006/relationships/hyperlink" Target="http://www.czechtrade.cz/sluzby/informace-materialy/czechtrade-denne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da.hr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63" name="Rectangle 27"/>
          <p:cNvSpPr>
            <a:spLocks noChangeArrowheads="1"/>
          </p:cNvSpPr>
          <p:nvPr/>
        </p:nvSpPr>
        <p:spPr bwMode="auto">
          <a:xfrm>
            <a:off x="-360363" y="6372225"/>
            <a:ext cx="230346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1008063"/>
            <a:r>
              <a:rPr lang="cs-CZ" sz="1400" b="1">
                <a:solidFill>
                  <a:schemeClr val="tx2"/>
                </a:solidFill>
                <a:latin typeface="Tahoma" pitchFamily="34" charset="0"/>
              </a:rPr>
              <a:t>	</a:t>
            </a:r>
            <a:r>
              <a:rPr lang="cs-CZ" sz="900">
                <a:solidFill>
                  <a:srgbClr val="005193"/>
                </a:solidFill>
                <a:latin typeface="Tahoma" pitchFamily="34" charset="0"/>
              </a:rPr>
              <a:t>DITTRICHOVA 21</a:t>
            </a:r>
          </a:p>
          <a:p>
            <a:pPr algn="r" defTabSz="1008063"/>
            <a:r>
              <a:rPr lang="cs-CZ" sz="900">
                <a:solidFill>
                  <a:srgbClr val="005193"/>
                </a:solidFill>
                <a:latin typeface="Tahoma" pitchFamily="34" charset="0"/>
              </a:rPr>
              <a:t>128 01 PRAHA 2</a:t>
            </a:r>
          </a:p>
          <a:p>
            <a:pPr algn="r" defTabSz="1008063"/>
            <a:r>
              <a:rPr lang="cs-CZ" sz="900">
                <a:solidFill>
                  <a:srgbClr val="005193"/>
                </a:solidFill>
                <a:latin typeface="Tahoma" pitchFamily="34" charset="0"/>
              </a:rPr>
              <a:t>ZELENÁ LINKA PRO EXPORT</a:t>
            </a:r>
          </a:p>
          <a:p>
            <a:pPr algn="r" defTabSz="1008063"/>
            <a:r>
              <a:rPr lang="cs-CZ" sz="900">
                <a:solidFill>
                  <a:srgbClr val="005193"/>
                </a:solidFill>
                <a:latin typeface="Tahoma" pitchFamily="34" charset="0"/>
              </a:rPr>
              <a:t>800 133 331</a:t>
            </a:r>
          </a:p>
          <a:p>
            <a:pPr algn="r" defTabSz="1008063"/>
            <a:r>
              <a:rPr lang="cs-CZ" sz="900">
                <a:solidFill>
                  <a:srgbClr val="005193"/>
                </a:solidFill>
                <a:latin typeface="Tahoma" pitchFamily="34" charset="0"/>
              </a:rPr>
              <a:t>INFO</a:t>
            </a:r>
            <a:r>
              <a:rPr lang="en-US" sz="900">
                <a:solidFill>
                  <a:srgbClr val="005193"/>
                </a:solidFill>
                <a:latin typeface="Tahoma" pitchFamily="34" charset="0"/>
              </a:rPr>
              <a:t>@CZECHTRADE.CZ</a:t>
            </a:r>
            <a:endParaRPr lang="cs-CZ" sz="900">
              <a:solidFill>
                <a:srgbClr val="005193"/>
              </a:solidFill>
              <a:latin typeface="Tahoma" pitchFamily="34" charset="0"/>
            </a:endParaRPr>
          </a:p>
          <a:p>
            <a:pPr algn="r" defTabSz="1008063"/>
            <a:r>
              <a:rPr lang="cs-CZ" sz="900">
                <a:solidFill>
                  <a:srgbClr val="005193"/>
                </a:solidFill>
                <a:latin typeface="Tahoma" pitchFamily="34" charset="0"/>
              </a:rPr>
              <a:t>WWW.CZECHTRADE.CZ</a:t>
            </a:r>
            <a:endParaRPr lang="it-IT" sz="900">
              <a:solidFill>
                <a:srgbClr val="005193"/>
              </a:solidFill>
              <a:latin typeface="Tahoma" pitchFamily="34" charset="0"/>
            </a:endParaRPr>
          </a:p>
        </p:txBody>
      </p:sp>
      <p:sp>
        <p:nvSpPr>
          <p:cNvPr id="9116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325404" y="2124075"/>
            <a:ext cx="9467884" cy="2806700"/>
          </a:xfrm>
        </p:spPr>
        <p:txBody>
          <a:bodyPr/>
          <a:lstStyle/>
          <a:p>
            <a:pPr algn="ctr"/>
            <a:r>
              <a:rPr lang="cs-CZ" dirty="0" smtClean="0"/>
              <a:t>Robert </a:t>
            </a:r>
            <a:r>
              <a:rPr lang="cs-CZ" dirty="0" smtClean="0"/>
              <a:t>Vindiš</a:t>
            </a:r>
            <a:br>
              <a:rPr lang="cs-CZ" dirty="0" smtClean="0"/>
            </a:br>
            <a:r>
              <a:rPr lang="cs-CZ" sz="2800" dirty="0" err="1" smtClean="0"/>
              <a:t>CzechTrade</a:t>
            </a:r>
            <a:r>
              <a:rPr lang="cs-CZ" sz="2800" dirty="0" smtClean="0"/>
              <a:t> Záhřeb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Podpora českým exportérům agenturou</a:t>
            </a:r>
            <a:r>
              <a:rPr lang="cs-CZ" sz="2800" dirty="0" smtClean="0"/>
              <a:t> </a:t>
            </a:r>
            <a:r>
              <a:rPr lang="cs-CZ" sz="2800" dirty="0" err="1" smtClean="0"/>
              <a:t>CzechTrade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Možnosti pro české firmy, Chorvatsko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xfrm>
            <a:off x="2087563" y="323850"/>
            <a:ext cx="7777162" cy="720725"/>
          </a:xfrm>
        </p:spPr>
        <p:txBody>
          <a:bodyPr/>
          <a:lstStyle/>
          <a:p>
            <a:r>
              <a:rPr lang="cs-CZ" sz="2800" smtClean="0"/>
              <a:t>Centra na zpracování odpadu – FÁZE PŘÍPRAVY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</a:pPr>
            <a:r>
              <a:rPr lang="cs-CZ" sz="2800" smtClean="0"/>
              <a:t>Informace na:  	</a:t>
            </a:r>
            <a:r>
              <a:rPr lang="cs-CZ" sz="2800" smtClean="0">
                <a:hlinkClick r:id="rId2"/>
              </a:rPr>
              <a:t>www.fzoeu.hr</a:t>
            </a:r>
            <a:r>
              <a:rPr lang="cs-CZ" sz="2800" smtClean="0"/>
              <a:t> (IPA, tenders)</a:t>
            </a:r>
          </a:p>
          <a:p>
            <a:pPr marL="0" indent="0">
              <a:lnSpc>
                <a:spcPct val="90000"/>
              </a:lnSpc>
            </a:pPr>
            <a:r>
              <a:rPr lang="cs-CZ" sz="2800" smtClean="0"/>
              <a:t>			</a:t>
            </a:r>
            <a:r>
              <a:rPr lang="cs-CZ" sz="2800" smtClean="0">
                <a:hlinkClick r:id="rId3"/>
              </a:rPr>
              <a:t>www.azo.hr</a:t>
            </a:r>
            <a:r>
              <a:rPr lang="cs-CZ" sz="2800" smtClean="0"/>
              <a:t> </a:t>
            </a:r>
          </a:p>
          <a:p>
            <a:pPr marL="0" indent="0">
              <a:lnSpc>
                <a:spcPct val="90000"/>
              </a:lnSpc>
            </a:pPr>
            <a:endParaRPr lang="cs-CZ" sz="2200" smtClean="0"/>
          </a:p>
          <a:p>
            <a:pPr marL="0" indent="0">
              <a:lnSpc>
                <a:spcPct val="90000"/>
              </a:lnSpc>
            </a:pPr>
            <a:r>
              <a:rPr lang="cs-CZ" sz="2200" smtClean="0"/>
              <a:t>Kaštijun (Pula) – nad 45 mil.€ (206 000 obyv.)</a:t>
            </a:r>
          </a:p>
          <a:p>
            <a:pPr marL="0" indent="0">
              <a:lnSpc>
                <a:spcPct val="90000"/>
              </a:lnSpc>
            </a:pPr>
            <a:r>
              <a:rPr lang="cs-CZ" sz="2200" smtClean="0"/>
              <a:t>Mariščina (Rijeka) – 41,78 mil.€ (305 000 obyv.)</a:t>
            </a:r>
          </a:p>
          <a:p>
            <a:pPr marL="0" indent="0">
              <a:lnSpc>
                <a:spcPct val="90000"/>
              </a:lnSpc>
            </a:pPr>
            <a:r>
              <a:rPr lang="cs-CZ" sz="2200" smtClean="0"/>
              <a:t>Lečevica (Split) – 55,7 mil.€ (464 000 obyv.)</a:t>
            </a:r>
          </a:p>
          <a:p>
            <a:pPr marL="0" indent="0">
              <a:lnSpc>
                <a:spcPct val="90000"/>
              </a:lnSpc>
            </a:pPr>
            <a:r>
              <a:rPr lang="cs-CZ" sz="2200" smtClean="0"/>
              <a:t>Dubrovnik - 24,8 mil.€ (122 000 obyv.)</a:t>
            </a:r>
          </a:p>
          <a:p>
            <a:pPr marL="0" indent="0">
              <a:lnSpc>
                <a:spcPct val="90000"/>
              </a:lnSpc>
            </a:pPr>
            <a:r>
              <a:rPr lang="cs-CZ" sz="2200" smtClean="0"/>
              <a:t>Zadar – 35,9 mil.€ (162 000 obyv.)</a:t>
            </a:r>
          </a:p>
          <a:p>
            <a:pPr marL="0" indent="0">
              <a:lnSpc>
                <a:spcPct val="90000"/>
              </a:lnSpc>
            </a:pPr>
            <a:r>
              <a:rPr lang="cs-CZ" sz="2200" smtClean="0"/>
              <a:t>Dále Virovitice, SZ Chorvatsko, Východní Slavonie, Karlovac, Brodsko-posávská župa, Sisak</a:t>
            </a:r>
          </a:p>
          <a:p>
            <a:pPr marL="0" indent="0">
              <a:lnSpc>
                <a:spcPct val="90000"/>
              </a:lnSpc>
            </a:pPr>
            <a:endParaRPr lang="cs-CZ" sz="2200" smtClean="0"/>
          </a:p>
          <a:p>
            <a:pPr marL="0" indent="0">
              <a:lnSpc>
                <a:spcPct val="90000"/>
              </a:lnSpc>
            </a:pPr>
            <a:r>
              <a:rPr lang="cs-CZ" sz="2200" smtClean="0"/>
              <a:t>(technická podpora, projektová dokumentace, tendrová dokumentace, stavební dozor, výstavba)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500" smtClean="0"/>
              <a:t>Projekt Jadran – 280 mil. €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64407"/>
            <a:ext cx="10080625" cy="4753421"/>
          </a:xfrm>
        </p:spPr>
        <p:txBody>
          <a:bodyPr/>
          <a:lstStyle/>
          <a:p>
            <a:pPr marL="0" indent="0"/>
            <a:r>
              <a:rPr lang="cs-CZ" u="sng" dirty="0" smtClean="0"/>
              <a:t>1.etapa (2005-2008)</a:t>
            </a:r>
          </a:p>
          <a:p>
            <a:pPr marL="0" indent="0"/>
            <a:r>
              <a:rPr lang="cs-CZ" dirty="0" smtClean="0"/>
              <a:t>Celková hodnota 80 mil.€, 120 km kanalizace, 20 přečerpávacích stanic, 2 podmořské </a:t>
            </a:r>
            <a:r>
              <a:rPr lang="cs-CZ" dirty="0" err="1" smtClean="0"/>
              <a:t>výpustě</a:t>
            </a:r>
            <a:r>
              <a:rPr lang="cs-CZ" dirty="0" smtClean="0"/>
              <a:t>, 7 ČOV</a:t>
            </a:r>
          </a:p>
          <a:p>
            <a:pPr marL="0" indent="0"/>
            <a:r>
              <a:rPr lang="cs-CZ" sz="1800" dirty="0" smtClean="0"/>
              <a:t>města- </a:t>
            </a:r>
            <a:r>
              <a:rPr lang="cs-CZ" sz="1800" dirty="0" err="1" smtClean="0"/>
              <a:t>Makarska</a:t>
            </a:r>
            <a:r>
              <a:rPr lang="cs-CZ" sz="1800" dirty="0" smtClean="0"/>
              <a:t>, Zadar, </a:t>
            </a:r>
            <a:r>
              <a:rPr lang="cs-CZ" sz="1800" dirty="0" err="1" smtClean="0"/>
              <a:t>Opatija</a:t>
            </a:r>
            <a:r>
              <a:rPr lang="cs-CZ" sz="1800" dirty="0" smtClean="0"/>
              <a:t>, Pula, Rijeka, </a:t>
            </a:r>
            <a:r>
              <a:rPr lang="cs-CZ" sz="1800" dirty="0" err="1" smtClean="0"/>
              <a:t>Biograd</a:t>
            </a:r>
            <a:r>
              <a:rPr lang="cs-CZ" sz="1800" dirty="0" smtClean="0"/>
              <a:t>, </a:t>
            </a:r>
            <a:r>
              <a:rPr lang="cs-CZ" sz="1800" dirty="0" err="1" smtClean="0"/>
              <a:t>Omiš</a:t>
            </a:r>
            <a:r>
              <a:rPr lang="cs-CZ" sz="1800" dirty="0" smtClean="0"/>
              <a:t>, </a:t>
            </a:r>
            <a:r>
              <a:rPr lang="cs-CZ" sz="1800" dirty="0" err="1" smtClean="0"/>
              <a:t>Opuzen</a:t>
            </a:r>
            <a:r>
              <a:rPr lang="cs-CZ" sz="1800" dirty="0" smtClean="0"/>
              <a:t>, </a:t>
            </a:r>
            <a:r>
              <a:rPr lang="cs-CZ" sz="1800" dirty="0" err="1" smtClean="0"/>
              <a:t>Novigrad</a:t>
            </a:r>
            <a:r>
              <a:rPr lang="cs-CZ" sz="1800" dirty="0" smtClean="0"/>
              <a:t>, obce- </a:t>
            </a:r>
            <a:r>
              <a:rPr lang="cs-CZ" sz="1800" dirty="0" err="1" smtClean="0"/>
              <a:t>Lovran</a:t>
            </a:r>
            <a:r>
              <a:rPr lang="cs-CZ" sz="1800" dirty="0" smtClean="0"/>
              <a:t>, </a:t>
            </a:r>
            <a:r>
              <a:rPr lang="cs-CZ" sz="1800" dirty="0" err="1" smtClean="0"/>
              <a:t>Matulji</a:t>
            </a:r>
            <a:r>
              <a:rPr lang="cs-CZ" sz="1800" dirty="0" smtClean="0"/>
              <a:t>, </a:t>
            </a:r>
            <a:r>
              <a:rPr lang="cs-CZ" sz="1800" dirty="0" err="1" smtClean="0"/>
              <a:t>Pakoštane</a:t>
            </a:r>
            <a:r>
              <a:rPr lang="cs-CZ" sz="1800" dirty="0" smtClean="0"/>
              <a:t>, </a:t>
            </a:r>
            <a:r>
              <a:rPr lang="cs-CZ" sz="1800" dirty="0" err="1" smtClean="0"/>
              <a:t>Sv.Filip</a:t>
            </a:r>
            <a:r>
              <a:rPr lang="cs-CZ" sz="1800" dirty="0" smtClean="0"/>
              <a:t>, </a:t>
            </a:r>
            <a:r>
              <a:rPr lang="cs-CZ" sz="1800" dirty="0" err="1" smtClean="0"/>
              <a:t>Jakov</a:t>
            </a:r>
            <a:r>
              <a:rPr lang="cs-CZ" sz="1800" dirty="0" smtClean="0"/>
              <a:t>, </a:t>
            </a:r>
            <a:r>
              <a:rPr lang="cs-CZ" sz="1800" dirty="0" err="1" smtClean="0"/>
              <a:t>Dugi</a:t>
            </a:r>
            <a:r>
              <a:rPr lang="cs-CZ" sz="1800" dirty="0" smtClean="0"/>
              <a:t> </a:t>
            </a:r>
            <a:r>
              <a:rPr lang="cs-CZ" sz="1800" dirty="0" err="1" smtClean="0"/>
              <a:t>Rat</a:t>
            </a:r>
            <a:r>
              <a:rPr lang="cs-CZ" sz="1800" dirty="0" smtClean="0"/>
              <a:t>, </a:t>
            </a:r>
            <a:r>
              <a:rPr lang="cs-CZ" sz="1800" dirty="0" err="1" smtClean="0"/>
              <a:t>Rogoznica</a:t>
            </a:r>
            <a:r>
              <a:rPr lang="cs-CZ" sz="1800" dirty="0" smtClean="0"/>
              <a:t>)</a:t>
            </a:r>
          </a:p>
          <a:p>
            <a:pPr marL="0" indent="0"/>
            <a:endParaRPr lang="cs-CZ" sz="800" dirty="0" smtClean="0"/>
          </a:p>
          <a:p>
            <a:pPr marL="0" indent="0"/>
            <a:r>
              <a:rPr lang="cs-CZ" u="sng" dirty="0" smtClean="0"/>
              <a:t>2.etapa (2009-2012)</a:t>
            </a:r>
          </a:p>
          <a:p>
            <a:pPr marL="0" indent="0"/>
            <a:r>
              <a:rPr lang="cs-CZ" sz="1800" dirty="0" smtClean="0"/>
              <a:t>Celková hodnota 120 mil.€</a:t>
            </a:r>
          </a:p>
          <a:p>
            <a:pPr marL="0" indent="0"/>
            <a:r>
              <a:rPr lang="cs-CZ" sz="1800" dirty="0" smtClean="0"/>
              <a:t>Kanalizace, </a:t>
            </a:r>
            <a:r>
              <a:rPr lang="cs-CZ" sz="1800" dirty="0" err="1" smtClean="0"/>
              <a:t>výpustě</a:t>
            </a:r>
            <a:r>
              <a:rPr lang="cs-CZ" sz="1800" dirty="0" smtClean="0"/>
              <a:t>, ČOV v dalších 30 městech a obcích na pobřeží a na ostrovech</a:t>
            </a:r>
          </a:p>
          <a:p>
            <a:pPr marL="0" indent="0"/>
            <a:r>
              <a:rPr lang="cs-CZ" sz="1800" dirty="0" err="1" smtClean="0"/>
              <a:t>Hvar</a:t>
            </a:r>
            <a:r>
              <a:rPr lang="cs-CZ" sz="1800" dirty="0" smtClean="0"/>
              <a:t>, Mali </a:t>
            </a:r>
            <a:r>
              <a:rPr lang="cs-CZ" sz="1800" dirty="0" err="1" smtClean="0"/>
              <a:t>Lošinj</a:t>
            </a:r>
            <a:r>
              <a:rPr lang="cs-CZ" sz="1800" dirty="0" smtClean="0"/>
              <a:t>, </a:t>
            </a:r>
            <a:r>
              <a:rPr lang="cs-CZ" sz="1800" dirty="0" err="1" smtClean="0"/>
              <a:t>Cres</a:t>
            </a:r>
            <a:r>
              <a:rPr lang="cs-CZ" sz="1800" dirty="0" smtClean="0"/>
              <a:t>, Rab – podepsány smlouvy o půjčce</a:t>
            </a:r>
          </a:p>
          <a:p>
            <a:pPr marL="0" indent="0"/>
            <a:r>
              <a:rPr lang="cs-CZ" sz="1800" dirty="0" smtClean="0"/>
              <a:t>v nejbližších měsících budou podepsány: </a:t>
            </a:r>
          </a:p>
          <a:p>
            <a:pPr marL="0" indent="0"/>
            <a:r>
              <a:rPr lang="cs-CZ" sz="1800" dirty="0" err="1" smtClean="0"/>
              <a:t>Murter</a:t>
            </a:r>
            <a:r>
              <a:rPr lang="cs-CZ" sz="1800" dirty="0" smtClean="0"/>
              <a:t>-</a:t>
            </a:r>
            <a:r>
              <a:rPr lang="cs-CZ" sz="1800" dirty="0" err="1" smtClean="0"/>
              <a:t>Betina</a:t>
            </a:r>
            <a:r>
              <a:rPr lang="cs-CZ" sz="1800" dirty="0" smtClean="0"/>
              <a:t>, </a:t>
            </a:r>
            <a:r>
              <a:rPr lang="cs-CZ" sz="1800" dirty="0" err="1" smtClean="0"/>
              <a:t>Sukošan</a:t>
            </a:r>
            <a:r>
              <a:rPr lang="cs-CZ" sz="1800" dirty="0" smtClean="0"/>
              <a:t>, </a:t>
            </a:r>
            <a:r>
              <a:rPr lang="cs-CZ" sz="1800" dirty="0" err="1" smtClean="0"/>
              <a:t>Bibinje</a:t>
            </a:r>
            <a:r>
              <a:rPr lang="cs-CZ" sz="1800" dirty="0" smtClean="0"/>
              <a:t>, NP </a:t>
            </a:r>
            <a:r>
              <a:rPr lang="cs-CZ" sz="1800" dirty="0" err="1" smtClean="0"/>
              <a:t>Mljet</a:t>
            </a:r>
            <a:r>
              <a:rPr lang="cs-CZ" sz="1800" dirty="0" smtClean="0"/>
              <a:t>, </a:t>
            </a:r>
            <a:r>
              <a:rPr lang="cs-CZ" sz="1800" dirty="0" err="1" smtClean="0"/>
              <a:t>Metković</a:t>
            </a:r>
            <a:r>
              <a:rPr lang="cs-CZ" sz="1800" dirty="0" smtClean="0"/>
              <a:t>, Nin </a:t>
            </a:r>
            <a:r>
              <a:rPr lang="cs-CZ" sz="1800" dirty="0" err="1" smtClean="0"/>
              <a:t>Privlaka</a:t>
            </a:r>
            <a:r>
              <a:rPr lang="cs-CZ" sz="1800" dirty="0" smtClean="0"/>
              <a:t>, Vodice, Bol, </a:t>
            </a:r>
            <a:r>
              <a:rPr lang="cs-CZ" sz="1800" dirty="0" err="1" smtClean="0"/>
              <a:t>Supetar</a:t>
            </a:r>
            <a:r>
              <a:rPr lang="cs-CZ" sz="1800" dirty="0" smtClean="0"/>
              <a:t>, </a:t>
            </a:r>
            <a:r>
              <a:rPr lang="cs-CZ" sz="1800" dirty="0" err="1" smtClean="0"/>
              <a:t>Dubrovačka</a:t>
            </a:r>
            <a:r>
              <a:rPr lang="cs-CZ" sz="1800" dirty="0" smtClean="0"/>
              <a:t> župa, Vela Luka, Zadar-pokračování, </a:t>
            </a:r>
            <a:r>
              <a:rPr lang="cs-CZ" sz="1800" dirty="0" err="1" smtClean="0"/>
              <a:t>Primošten</a:t>
            </a:r>
            <a:r>
              <a:rPr lang="cs-CZ" sz="1800" dirty="0" smtClean="0"/>
              <a:t>, </a:t>
            </a:r>
            <a:r>
              <a:rPr lang="cs-CZ" sz="1800" dirty="0" err="1" smtClean="0"/>
              <a:t>Opatija</a:t>
            </a:r>
            <a:r>
              <a:rPr lang="cs-CZ" sz="1800" dirty="0" smtClean="0"/>
              <a:t>, Pula, Rijeka, </a:t>
            </a:r>
            <a:r>
              <a:rPr lang="cs-CZ" sz="1800" dirty="0" err="1" smtClean="0"/>
              <a:t>Novi</a:t>
            </a:r>
            <a:r>
              <a:rPr lang="cs-CZ" sz="1800" dirty="0" smtClean="0"/>
              <a:t> Grad, </a:t>
            </a:r>
            <a:r>
              <a:rPr lang="cs-CZ" sz="1800" dirty="0" err="1" smtClean="0"/>
              <a:t>Poreč</a:t>
            </a:r>
            <a:r>
              <a:rPr lang="cs-CZ" sz="1800" dirty="0" smtClean="0"/>
              <a:t>, Krk, </a:t>
            </a:r>
            <a:r>
              <a:rPr lang="cs-CZ" sz="1800" dirty="0" err="1" smtClean="0"/>
              <a:t>Crikvenica</a:t>
            </a:r>
            <a:r>
              <a:rPr lang="cs-CZ" sz="1800" dirty="0" smtClean="0"/>
              <a:t>, Pula – sever, </a:t>
            </a:r>
            <a:r>
              <a:rPr lang="cs-CZ" sz="1800" dirty="0" err="1" smtClean="0"/>
              <a:t>Medulin</a:t>
            </a:r>
            <a:endParaRPr lang="cs-CZ" sz="1800" dirty="0" smtClean="0"/>
          </a:p>
          <a:p>
            <a:pPr marL="0" indent="0"/>
            <a:endParaRPr lang="cs-CZ" sz="800" dirty="0" smtClean="0"/>
          </a:p>
          <a:p>
            <a:pPr marL="0" indent="0"/>
            <a:r>
              <a:rPr lang="cs-CZ" u="sng" dirty="0" smtClean="0"/>
              <a:t> 3.etapa (2012-2017)</a:t>
            </a:r>
          </a:p>
          <a:p>
            <a:pPr marL="0" indent="0"/>
            <a:r>
              <a:rPr lang="cs-CZ" sz="1800" dirty="0" smtClean="0"/>
              <a:t>Předpokládaná hodnota 80 mil.€</a:t>
            </a:r>
          </a:p>
          <a:p>
            <a:pPr marL="0" indent="0"/>
            <a:endParaRPr lang="cs-CZ" sz="1800" dirty="0" smtClean="0"/>
          </a:p>
          <a:p>
            <a:pPr marL="0" indent="0"/>
            <a:endParaRPr lang="cs-CZ" sz="1800" dirty="0" smtClean="0"/>
          </a:p>
          <a:p>
            <a:pPr marL="0" indent="0"/>
            <a:endParaRPr lang="cs-CZ" sz="1800" dirty="0" smtClean="0"/>
          </a:p>
          <a:p>
            <a:pPr marL="0" indent="0"/>
            <a:endParaRPr lang="cs-CZ" sz="2400" dirty="0" smtClean="0"/>
          </a:p>
          <a:p>
            <a:pPr marL="0" indent="0"/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>
          <a:xfrm>
            <a:off x="2016125" y="323850"/>
            <a:ext cx="7777163" cy="720725"/>
          </a:xfrm>
        </p:spPr>
        <p:txBody>
          <a:bodyPr/>
          <a:lstStyle/>
          <a:p>
            <a:r>
              <a:rPr lang="cs-CZ" sz="3200" smtClean="0"/>
              <a:t>Projekt Vnitřní vody-Sáva Dráva Dunaj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ü"/>
            </a:pPr>
            <a:r>
              <a:rPr lang="cs-CZ" sz="2400" smtClean="0"/>
              <a:t>Celková hodnota 105,3 mil.€</a:t>
            </a:r>
          </a:p>
          <a:p>
            <a:pPr marL="0" indent="0">
              <a:buFont typeface="Wingdings" pitchFamily="2" charset="2"/>
              <a:buChar char="ü"/>
            </a:pPr>
            <a:endParaRPr lang="cs-CZ" sz="2400" smtClean="0"/>
          </a:p>
          <a:p>
            <a:pPr marL="0" indent="0">
              <a:buFont typeface="Wingdings" pitchFamily="2" charset="2"/>
              <a:buChar char="ü"/>
            </a:pPr>
            <a:r>
              <a:rPr lang="cs-CZ" sz="2400" smtClean="0"/>
              <a:t>Zlepšení podmínek vodního hospodářství, odvodnění, ochrany před záplavami</a:t>
            </a:r>
          </a:p>
          <a:p>
            <a:pPr marL="0" indent="0">
              <a:buFont typeface="Wingdings" pitchFamily="2" charset="2"/>
              <a:buChar char="ü"/>
            </a:pPr>
            <a:r>
              <a:rPr lang="cs-CZ" sz="2400" smtClean="0"/>
              <a:t>Výstavba ČOV a kanalizace v Ogulinu, Virovitici, Jižní Baraniji (Darda a Bilje), Našici, Vukovaru, Iloku, Ivankovu, Cerni, Otoku, Komletinci</a:t>
            </a:r>
          </a:p>
          <a:p>
            <a:pPr marL="0" indent="0">
              <a:buFont typeface="Wingdings" pitchFamily="2" charset="2"/>
              <a:buChar char="ü"/>
            </a:pPr>
            <a:r>
              <a:rPr lang="cs-CZ" sz="2400" smtClean="0"/>
              <a:t>Výstavba vodovodu a úpravny pitné vody v Severní Baranje, Střední Posavině a Slavonské Podravině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1944688" y="323850"/>
            <a:ext cx="7777162" cy="720725"/>
          </a:xfrm>
        </p:spPr>
        <p:txBody>
          <a:bodyPr/>
          <a:lstStyle/>
          <a:p>
            <a:r>
              <a:rPr lang="cs-CZ" smtClean="0"/>
              <a:t>Projekty ekonomické diplomacie –</a:t>
            </a:r>
            <a:br>
              <a:rPr lang="cs-CZ" smtClean="0"/>
            </a:br>
            <a:r>
              <a:rPr lang="cs-CZ" smtClean="0"/>
              <a:t>OEÚ ZÚ ČR v Záhřebu a CzechTrade Záhřeb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836415"/>
            <a:ext cx="9359900" cy="5185098"/>
          </a:xfrm>
        </p:spPr>
        <p:txBody>
          <a:bodyPr/>
          <a:lstStyle/>
          <a:p>
            <a:pPr marL="0" indent="0"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chemeClr val="accent1"/>
                </a:solidFill>
              </a:rPr>
              <a:t>listopad 2007 – exkurze chorvatských odborníků v Brně, Příbrami a Praze</a:t>
            </a:r>
          </a:p>
          <a:p>
            <a:pPr marL="0" indent="0"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chemeClr val="accent1"/>
                </a:solidFill>
              </a:rPr>
              <a:t>říjen 2008 – ČR partnerem na konferenci chorvatských vodohospodářů v </a:t>
            </a:r>
            <a:r>
              <a:rPr lang="cs-CZ" sz="2400" dirty="0" err="1">
                <a:solidFill>
                  <a:schemeClr val="accent1"/>
                </a:solidFill>
              </a:rPr>
              <a:t>Šibeniku</a:t>
            </a:r>
            <a:r>
              <a:rPr lang="cs-CZ" sz="2400" dirty="0">
                <a:solidFill>
                  <a:schemeClr val="accent1"/>
                </a:solidFill>
              </a:rPr>
              <a:t> (účast 6 českých firem)</a:t>
            </a:r>
          </a:p>
          <a:p>
            <a:pPr marL="0" indent="0"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chemeClr val="accent1"/>
                </a:solidFill>
              </a:rPr>
              <a:t>říjen 2009 – ČR partnerem na konferenci chorvatských vodohospodářů ve </a:t>
            </a:r>
            <a:r>
              <a:rPr lang="cs-CZ" sz="2400" dirty="0" err="1">
                <a:solidFill>
                  <a:schemeClr val="accent1"/>
                </a:solidFill>
              </a:rPr>
              <a:t>Sv.Martinu</a:t>
            </a:r>
            <a:r>
              <a:rPr lang="cs-CZ" sz="2400" dirty="0">
                <a:solidFill>
                  <a:schemeClr val="accent1"/>
                </a:solidFill>
              </a:rPr>
              <a:t> (účast 10 českých firem</a:t>
            </a:r>
            <a:r>
              <a:rPr lang="cs-CZ" sz="2400" dirty="0" smtClean="0">
                <a:solidFill>
                  <a:schemeClr val="accent1"/>
                </a:solidFill>
              </a:rPr>
              <a:t>)</a:t>
            </a:r>
          </a:p>
          <a:p>
            <a:pPr marL="0" indent="0"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/>
                </a:solidFill>
              </a:rPr>
              <a:t>květen 2010 – Mise chorvatských vodohospodářů na veletrh WATENVI (BVV Brno)</a:t>
            </a:r>
          </a:p>
          <a:p>
            <a:pPr marL="0" indent="0">
              <a:buFont typeface="Arial" pitchFamily="34" charset="0"/>
              <a:buChar char="•"/>
              <a:defRPr/>
            </a:pPr>
            <a:endParaRPr lang="cs-CZ" sz="800" dirty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rgbClr val="FF0000"/>
                </a:solidFill>
              </a:rPr>
              <a:t>plánováno: 	10. – 14.11. </a:t>
            </a:r>
            <a:r>
              <a:rPr lang="cs-CZ" sz="2400" dirty="0">
                <a:solidFill>
                  <a:srgbClr val="FF0000"/>
                </a:solidFill>
              </a:rPr>
              <a:t>2010 </a:t>
            </a:r>
            <a:r>
              <a:rPr lang="cs-CZ" sz="2400" dirty="0" smtClean="0">
                <a:solidFill>
                  <a:srgbClr val="FF0000"/>
                </a:solidFill>
              </a:rPr>
              <a:t>Konference v Pule</a:t>
            </a:r>
          </a:p>
          <a:p>
            <a:pPr marL="0" indent="0">
              <a:defRPr/>
            </a:pPr>
            <a:r>
              <a:rPr lang="cs-CZ" sz="2400" dirty="0" smtClean="0">
                <a:solidFill>
                  <a:schemeClr val="accent1"/>
                </a:solidFill>
              </a:rPr>
              <a:t>		</a:t>
            </a:r>
            <a:r>
              <a:rPr lang="cs-CZ" sz="2400" dirty="0" smtClean="0">
                <a:solidFill>
                  <a:srgbClr val="FF0000"/>
                </a:solidFill>
              </a:rPr>
              <a:t>„Aktuální problematika vodohospodářství „</a:t>
            </a:r>
          </a:p>
          <a:p>
            <a:pPr lvl="6"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rgbClr val="FF0000"/>
                </a:solidFill>
              </a:rPr>
              <a:t> odborná-obchodní konference</a:t>
            </a:r>
          </a:p>
          <a:p>
            <a:pPr lvl="6"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rgbClr val="FF0000"/>
                </a:solidFill>
              </a:rPr>
              <a:t> přes 500 odborníků z jihovýchodní Evropy</a:t>
            </a:r>
          </a:p>
          <a:p>
            <a:pPr marL="0" indent="0"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marL="0" indent="0">
              <a:buFont typeface="Arial" pitchFamily="34" charset="0"/>
              <a:buChar char="•"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Užitečné kontakty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0" y="1763713"/>
            <a:ext cx="10080625" cy="5618162"/>
          </a:xfrm>
        </p:spPr>
        <p:txBody>
          <a:bodyPr/>
          <a:lstStyle/>
          <a:p>
            <a:pPr marL="0" indent="0"/>
            <a:r>
              <a:rPr lang="cs-CZ" sz="1800" smtClean="0"/>
              <a:t>Tendry, výzvy z obl. vody, odpadu:</a:t>
            </a:r>
          </a:p>
          <a:p>
            <a:pPr marL="0" indent="0">
              <a:buFont typeface="Wingdings" pitchFamily="2" charset="2"/>
              <a:buChar char="Ø"/>
            </a:pPr>
            <a:endParaRPr lang="cs-CZ" sz="1800" smtClean="0"/>
          </a:p>
          <a:p>
            <a:pPr marL="0" indent="0">
              <a:buFont typeface="Wingdings" pitchFamily="2" charset="2"/>
              <a:buChar char="Ø"/>
            </a:pPr>
            <a:r>
              <a:rPr lang="cs-CZ" sz="1800" smtClean="0"/>
              <a:t>FZOEU – Fond za zaštitu okoliša i energetsku učinkovitost - </a:t>
            </a:r>
            <a:r>
              <a:rPr lang="cs-CZ" sz="1800" smtClean="0">
                <a:solidFill>
                  <a:srgbClr val="FF0000"/>
                </a:solidFill>
                <a:hlinkClick r:id="rId2"/>
              </a:rPr>
              <a:t>www.fzoeu.hr</a:t>
            </a:r>
            <a:r>
              <a:rPr lang="cs-CZ" sz="180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Font typeface="Wingdings" pitchFamily="2" charset="2"/>
              <a:buChar char="Ø"/>
            </a:pPr>
            <a:r>
              <a:rPr lang="cs-CZ" sz="1800" smtClean="0">
                <a:solidFill>
                  <a:schemeClr val="accent1"/>
                </a:solidFill>
              </a:rPr>
              <a:t>HRVATSKE VODE –</a:t>
            </a:r>
            <a:r>
              <a:rPr lang="cs-CZ" sz="1800" smtClean="0">
                <a:solidFill>
                  <a:srgbClr val="FF0000"/>
                </a:solidFill>
              </a:rPr>
              <a:t> </a:t>
            </a:r>
            <a:r>
              <a:rPr lang="cs-CZ" sz="1800" smtClean="0">
                <a:solidFill>
                  <a:srgbClr val="FF0000"/>
                </a:solidFill>
                <a:hlinkClick r:id="rId3"/>
              </a:rPr>
              <a:t>www.voda.hr</a:t>
            </a:r>
            <a:r>
              <a:rPr lang="cs-CZ" sz="180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Font typeface="Wingdings" pitchFamily="2" charset="2"/>
              <a:buChar char="Ø"/>
            </a:pPr>
            <a:r>
              <a:rPr lang="cs-CZ" sz="1800" smtClean="0"/>
              <a:t>Agencija za zaštitu okoliša – </a:t>
            </a:r>
            <a:r>
              <a:rPr lang="cs-CZ" sz="1800" smtClean="0">
                <a:hlinkClick r:id="rId4"/>
              </a:rPr>
              <a:t>www.azo.hr</a:t>
            </a:r>
            <a:r>
              <a:rPr lang="cs-CZ" sz="1800" smtClean="0"/>
              <a:t> </a:t>
            </a:r>
          </a:p>
          <a:p>
            <a:pPr marL="0" indent="0">
              <a:buFont typeface="Wingdings" pitchFamily="2" charset="2"/>
              <a:buChar char="Ø"/>
            </a:pPr>
            <a:r>
              <a:rPr lang="cs-CZ" sz="1800" smtClean="0"/>
              <a:t>Hrvatska burza otpada – </a:t>
            </a:r>
            <a:r>
              <a:rPr lang="cs-CZ" sz="1800" smtClean="0">
                <a:hlinkClick r:id="rId5"/>
              </a:rPr>
              <a:t>www1.biznet.hr</a:t>
            </a:r>
            <a:r>
              <a:rPr lang="cs-CZ" sz="1800" smtClean="0"/>
              <a:t> </a:t>
            </a:r>
          </a:p>
          <a:p>
            <a:pPr marL="0" indent="0">
              <a:buFont typeface="Wingdings" pitchFamily="2" charset="2"/>
              <a:buChar char="Ø"/>
            </a:pPr>
            <a:r>
              <a:rPr lang="cs-CZ" sz="1800" smtClean="0"/>
              <a:t>Hrvatski centar za čistiju proizvodnju – </a:t>
            </a:r>
            <a:r>
              <a:rPr lang="cs-CZ" sz="1800" smtClean="0">
                <a:hlinkClick r:id="rId6"/>
              </a:rPr>
              <a:t>www.cro-cpc.hr</a:t>
            </a:r>
            <a:r>
              <a:rPr lang="cs-CZ" sz="1800" smtClean="0"/>
              <a:t> </a:t>
            </a:r>
          </a:p>
          <a:p>
            <a:pPr marL="0" indent="0">
              <a:buFont typeface="Wingdings" pitchFamily="2" charset="2"/>
              <a:buChar char="Ø"/>
            </a:pPr>
            <a:endParaRPr lang="cs-CZ" sz="1800" smtClean="0"/>
          </a:p>
          <a:p>
            <a:pPr marL="0" indent="0"/>
            <a:r>
              <a:rPr lang="cs-CZ" sz="1800" smtClean="0"/>
              <a:t>Tendry, výzvy z obl. zemědělství:</a:t>
            </a:r>
          </a:p>
          <a:p>
            <a:pPr marL="0" indent="0"/>
            <a:endParaRPr lang="cs-CZ" sz="1800" smtClean="0"/>
          </a:p>
          <a:p>
            <a:pPr marL="0" indent="0">
              <a:buFont typeface="Wingdings" pitchFamily="2" charset="2"/>
              <a:buChar char="Ø"/>
            </a:pPr>
            <a:r>
              <a:rPr lang="cs-CZ" sz="1800" smtClean="0"/>
              <a:t>Ministerstvo zemědělství, rybářství a rurálního rozvoje - </a:t>
            </a:r>
            <a:r>
              <a:rPr lang="cs-CZ" sz="1800" smtClean="0">
                <a:hlinkClick r:id="rId7"/>
              </a:rPr>
              <a:t>www.mps.hr</a:t>
            </a:r>
            <a:r>
              <a:rPr lang="cs-CZ" sz="1800" smtClean="0"/>
              <a:t> </a:t>
            </a:r>
          </a:p>
          <a:p>
            <a:pPr marL="0" indent="0">
              <a:buFont typeface="Wingdings" pitchFamily="2" charset="2"/>
              <a:buChar char="Ø"/>
            </a:pPr>
            <a:r>
              <a:rPr lang="cs-CZ" sz="1800" smtClean="0"/>
              <a:t>Agentura pro placení v zemědělství, rybářství a rurální rozvoj - </a:t>
            </a:r>
            <a:r>
              <a:rPr lang="cs-CZ" sz="1800" smtClean="0">
                <a:hlinkClick r:id="rId8"/>
              </a:rPr>
              <a:t>www.apprrr.hr</a:t>
            </a:r>
            <a:endParaRPr lang="cs-CZ" sz="1800" smtClean="0"/>
          </a:p>
          <a:p>
            <a:pPr marL="0" indent="0">
              <a:buFont typeface="Wingdings" pitchFamily="2" charset="2"/>
              <a:buChar char="Ø"/>
            </a:pPr>
            <a:endParaRPr lang="cs-CZ" sz="1800" smtClean="0"/>
          </a:p>
          <a:p>
            <a:pPr marL="0" indent="0"/>
            <a:r>
              <a:rPr lang="cs-CZ" sz="1800" smtClean="0"/>
              <a:t>Tendry, výzvy z obl. železnice:</a:t>
            </a:r>
          </a:p>
          <a:p>
            <a:pPr marL="0" indent="0"/>
            <a:endParaRPr lang="cs-CZ" sz="1800" smtClean="0"/>
          </a:p>
          <a:p>
            <a:pPr marL="0" indent="0">
              <a:buFont typeface="Wingdings" pitchFamily="2" charset="2"/>
              <a:buChar char="Ø"/>
            </a:pPr>
            <a:r>
              <a:rPr lang="cs-CZ" sz="1800" smtClean="0"/>
              <a:t>Chorvatské železnice - </a:t>
            </a:r>
            <a:r>
              <a:rPr lang="cs-CZ" sz="1800" smtClean="0">
                <a:hlinkClick r:id="rId9"/>
              </a:rPr>
              <a:t>www.hznet.hr</a:t>
            </a:r>
            <a:endParaRPr lang="cs-CZ" sz="1800" smtClean="0"/>
          </a:p>
          <a:p>
            <a:pPr marL="0" indent="0">
              <a:buFont typeface="Wingdings" pitchFamily="2" charset="2"/>
              <a:buChar char="Ø"/>
            </a:pPr>
            <a:endParaRPr lang="cs-CZ" sz="180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48C87-9B2C-4A53-A59E-DE27AE8054B2}" type="slidenum">
              <a:rPr lang="cs-CZ" smtClean="0"/>
              <a:pPr>
                <a:defRPr/>
              </a:pPr>
              <a:t>14</a:t>
            </a:fld>
            <a:r>
              <a:rPr lang="cs-CZ" sz="1000" smtClean="0">
                <a:solidFill>
                  <a:schemeClr val="tx1"/>
                </a:solidFill>
              </a:rPr>
              <a:t> </a:t>
            </a:r>
            <a:endParaRPr lang="cs-CZ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0" y="1836738"/>
            <a:ext cx="10080625" cy="5184775"/>
          </a:xfrm>
        </p:spPr>
        <p:txBody>
          <a:bodyPr/>
          <a:lstStyle/>
          <a:p>
            <a:pPr marL="0" indent="0"/>
            <a:endParaRPr lang="cs-CZ" sz="1800" smtClean="0"/>
          </a:p>
          <a:p>
            <a:pPr marL="0" indent="0">
              <a:buFont typeface="Wingdings" pitchFamily="2" charset="2"/>
              <a:buChar char="Ø"/>
            </a:pPr>
            <a:r>
              <a:rPr lang="cs-CZ" smtClean="0"/>
              <a:t>Delegace Evropské unie v Chorvatsku - </a:t>
            </a:r>
            <a:r>
              <a:rPr lang="cs-CZ" smtClean="0">
                <a:hlinkClick r:id="rId2"/>
              </a:rPr>
              <a:t>www.delhrv.ec.europa.eu</a:t>
            </a:r>
            <a:r>
              <a:rPr lang="cs-CZ" smtClean="0"/>
              <a:t> </a:t>
            </a:r>
          </a:p>
          <a:p>
            <a:pPr marL="0" indent="0">
              <a:buFont typeface="Wingdings" pitchFamily="2" charset="2"/>
              <a:buChar char="Ø"/>
            </a:pPr>
            <a:r>
              <a:rPr lang="cs-CZ" smtClean="0"/>
              <a:t>Ministarstvo zaštite okoliša – </a:t>
            </a:r>
            <a:r>
              <a:rPr lang="cs-CZ" smtClean="0">
                <a:hlinkClick r:id="rId3"/>
              </a:rPr>
              <a:t>www.mzopu.hr</a:t>
            </a:r>
            <a:r>
              <a:rPr lang="cs-CZ" smtClean="0"/>
              <a:t>  </a:t>
            </a:r>
          </a:p>
          <a:p>
            <a:pPr marL="0" indent="0">
              <a:buFont typeface="Wingdings" pitchFamily="2" charset="2"/>
              <a:buChar char="Ø"/>
            </a:pPr>
            <a:r>
              <a:rPr lang="cs-CZ" smtClean="0"/>
              <a:t>Hrvatska gospodarska komora – </a:t>
            </a:r>
            <a:r>
              <a:rPr lang="cs-CZ" smtClean="0">
                <a:hlinkClick r:id="rId4"/>
              </a:rPr>
              <a:t>www.hgk.hr</a:t>
            </a:r>
            <a:r>
              <a:rPr lang="cs-CZ" smtClean="0"/>
              <a:t> </a:t>
            </a:r>
          </a:p>
          <a:p>
            <a:pPr marL="0" indent="0">
              <a:buFont typeface="Wingdings" pitchFamily="2" charset="2"/>
              <a:buChar char="Ø"/>
            </a:pPr>
            <a:r>
              <a:rPr lang="cs-CZ" smtClean="0"/>
              <a:t>Informacijski centar Europske unije - </a:t>
            </a:r>
            <a:r>
              <a:rPr lang="cs-CZ" smtClean="0">
                <a:hlinkClick r:id="rId5"/>
              </a:rPr>
              <a:t>www.euic.hr</a:t>
            </a:r>
            <a:r>
              <a:rPr lang="cs-CZ" smtClean="0"/>
              <a:t>,  </a:t>
            </a:r>
            <a:r>
              <a:rPr lang="cs-CZ" sz="1800" smtClean="0">
                <a:hlinkClick r:id="rId2"/>
              </a:rPr>
              <a:t>www.delhrv.ec.europa.eu</a:t>
            </a:r>
            <a:endParaRPr lang="cs-CZ" sz="1800" smtClean="0"/>
          </a:p>
          <a:p>
            <a:pPr marL="0" indent="0"/>
            <a:endParaRPr lang="cs-CZ" smtClean="0"/>
          </a:p>
          <a:p>
            <a:pPr marL="0" indent="0"/>
            <a:r>
              <a:rPr lang="cs-CZ" smtClean="0"/>
              <a:t>a dále</a:t>
            </a:r>
          </a:p>
          <a:p>
            <a:pPr marL="0" indent="0"/>
            <a:endParaRPr lang="cs-CZ" smtClean="0"/>
          </a:p>
          <a:p>
            <a:pPr marL="0" indent="0">
              <a:buFont typeface="Wingdings" pitchFamily="2" charset="2"/>
              <a:buChar char="Ø"/>
            </a:pPr>
            <a:r>
              <a:rPr lang="cs-CZ" smtClean="0"/>
              <a:t>Ministarstvo gospodarstva, rada i poduzetništva, Ministarstvo poljoprivrede, gospodarstva i ruralnog razvoja, Ministarstvo regionalnog razvoja, šumarstva i vodnog gospodarstva, i dr. </a:t>
            </a:r>
          </a:p>
          <a:p>
            <a:pPr marL="0" indent="0"/>
            <a:endParaRPr lang="cs-CZ" smtClean="0"/>
          </a:p>
          <a:p>
            <a:pPr marL="0" indent="0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A80352-1CD6-421E-90FB-BA65DA0D6C2E}" type="slidenum">
              <a:rPr lang="cs-CZ" smtClean="0"/>
              <a:pPr>
                <a:defRPr/>
              </a:pPr>
              <a:t>15</a:t>
            </a:fld>
            <a:r>
              <a:rPr lang="cs-CZ" sz="1000" smtClean="0">
                <a:solidFill>
                  <a:schemeClr val="tx1"/>
                </a:solidFill>
              </a:rPr>
              <a:t> </a:t>
            </a:r>
            <a:endParaRPr lang="cs-CZ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Adresa a kontakt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0BE88F-5227-42DF-8785-C2D4C3DD57CB}" type="slidenum">
              <a:rPr lang="cs-CZ" smtClean="0"/>
              <a:pPr>
                <a:defRPr/>
              </a:pPr>
              <a:t>16</a:t>
            </a:fld>
            <a:r>
              <a:rPr lang="cs-CZ" sz="1000" smtClean="0">
                <a:solidFill>
                  <a:schemeClr val="tx1"/>
                </a:solidFill>
              </a:rPr>
              <a:t> </a:t>
            </a:r>
            <a:endParaRPr lang="cs-CZ" sz="1000">
              <a:solidFill>
                <a:schemeClr val="tx1"/>
              </a:solidFill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r>
              <a:rPr lang="cs-CZ" smtClean="0">
                <a:solidFill>
                  <a:srgbClr val="000066"/>
                </a:solidFill>
              </a:rPr>
              <a:t/>
            </a:r>
            <a:br>
              <a:rPr lang="cs-CZ" smtClean="0">
                <a:solidFill>
                  <a:srgbClr val="000066"/>
                </a:solidFill>
              </a:rPr>
            </a:br>
            <a:r>
              <a:rPr lang="cs-CZ" sz="1800" smtClean="0">
                <a:solidFill>
                  <a:srgbClr val="000066"/>
                </a:solidFill>
              </a:rPr>
              <a:t/>
            </a:r>
            <a:br>
              <a:rPr lang="cs-CZ" sz="1800" smtClean="0">
                <a:solidFill>
                  <a:srgbClr val="000066"/>
                </a:solidFill>
              </a:rPr>
            </a:br>
            <a:r>
              <a:rPr lang="cs-CZ" sz="3600" smtClean="0"/>
              <a:t>Mgr. ROBERT VINDIŠ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marL="0" indent="0" algn="ctr"/>
            <a:r>
              <a:rPr lang="cs-CZ" sz="2400" smtClean="0"/>
              <a:t>vedoucí zahraniční kanceláře CzechTrade v Záhřebu</a:t>
            </a:r>
            <a:endParaRPr lang="cs-CZ" smtClean="0"/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gray">
          <a:xfrm>
            <a:off x="360363" y="4860925"/>
            <a:ext cx="950436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45" tIns="52123" rIns="104245" bIns="52123"/>
          <a:lstStyle/>
          <a:p>
            <a:pPr defTabSz="1042988"/>
            <a:r>
              <a:rPr lang="cs-CZ" sz="2400" b="1">
                <a:solidFill>
                  <a:schemeClr val="accent1"/>
                </a:solidFill>
              </a:rPr>
              <a:t>Češka državna agencija za promicanje trgovine</a:t>
            </a:r>
          </a:p>
          <a:p>
            <a:pPr defTabSz="1042988"/>
            <a:r>
              <a:rPr lang="cs-CZ" sz="2400" b="1">
                <a:solidFill>
                  <a:schemeClr val="accent1"/>
                </a:solidFill>
              </a:rPr>
              <a:t>Trg Nikole Šubića Zrinskog 10/I</a:t>
            </a:r>
            <a:br>
              <a:rPr lang="cs-CZ" sz="2400" b="1">
                <a:solidFill>
                  <a:schemeClr val="accent1"/>
                </a:solidFill>
              </a:rPr>
            </a:br>
            <a:r>
              <a:rPr lang="cs-CZ" sz="2400" b="1">
                <a:solidFill>
                  <a:schemeClr val="accent1"/>
                </a:solidFill>
              </a:rPr>
              <a:t>10 000 Zagreb</a:t>
            </a:r>
            <a:br>
              <a:rPr lang="cs-CZ" sz="2400" b="1">
                <a:solidFill>
                  <a:schemeClr val="accent1"/>
                </a:solidFill>
              </a:rPr>
            </a:br>
            <a:r>
              <a:rPr lang="cs-CZ" sz="2400" b="1">
                <a:solidFill>
                  <a:schemeClr val="accent1"/>
                </a:solidFill>
              </a:rPr>
              <a:t>Tel./fax: + 385 1 49 20 946</a:t>
            </a:r>
            <a:br>
              <a:rPr lang="cs-CZ" sz="2400" b="1">
                <a:solidFill>
                  <a:schemeClr val="accent1"/>
                </a:solidFill>
              </a:rPr>
            </a:br>
            <a:r>
              <a:rPr lang="cs-CZ" sz="2400" b="1">
                <a:solidFill>
                  <a:schemeClr val="accent1"/>
                </a:solidFill>
              </a:rPr>
              <a:t>Email: </a:t>
            </a:r>
            <a:r>
              <a:rPr lang="cs-CZ" sz="2400" b="1">
                <a:solidFill>
                  <a:schemeClr val="accent1"/>
                </a:solidFill>
                <a:hlinkClick r:id="rId2"/>
              </a:rPr>
              <a:t>zagreb@czechtrade.cz</a:t>
            </a:r>
            <a:r>
              <a:rPr lang="cs-CZ" sz="2400" b="1">
                <a:solidFill>
                  <a:schemeClr val="accent1"/>
                </a:solidFill>
              </a:rPr>
              <a:t> </a:t>
            </a:r>
            <a:r>
              <a:rPr lang="cs-CZ" sz="2400">
                <a:solidFill>
                  <a:srgbClr val="455F92"/>
                </a:solidFill>
              </a:rPr>
              <a:t/>
            </a:r>
            <a:br>
              <a:rPr lang="cs-CZ" sz="2400">
                <a:solidFill>
                  <a:srgbClr val="455F92"/>
                </a:solidFill>
              </a:rPr>
            </a:br>
            <a:r>
              <a:rPr lang="cs-CZ" sz="2800">
                <a:solidFill>
                  <a:schemeClr val="accent1"/>
                </a:solidFill>
                <a:hlinkClick r:id="rId3"/>
              </a:rPr>
              <a:t>www.czechtrade.hr</a:t>
            </a:r>
            <a:r>
              <a:rPr lang="cs-CZ" sz="2800">
                <a:solidFill>
                  <a:schemeClr val="accent1"/>
                </a:solidFill>
              </a:rPr>
              <a:t/>
            </a:r>
            <a:br>
              <a:rPr lang="cs-CZ" sz="2800">
                <a:solidFill>
                  <a:schemeClr val="accent1"/>
                </a:solidFill>
              </a:rPr>
            </a:br>
            <a:r>
              <a:rPr lang="cs-CZ" sz="3700">
                <a:solidFill>
                  <a:srgbClr val="455F92"/>
                </a:solidFill>
              </a:rPr>
              <a:t/>
            </a:r>
            <a:br>
              <a:rPr lang="cs-CZ" sz="3700">
                <a:solidFill>
                  <a:srgbClr val="455F92"/>
                </a:solidFill>
              </a:rPr>
            </a:br>
            <a:endParaRPr lang="cs-CZ" sz="3700">
              <a:solidFill>
                <a:srgbClr val="455F9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Adresa a kontakt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41F33-BB4A-4350-8A63-81C6085AA934}" type="slidenum">
              <a:rPr lang="cs-CZ" smtClean="0"/>
              <a:pPr>
                <a:defRPr/>
              </a:pPr>
              <a:t>17</a:t>
            </a:fld>
            <a:r>
              <a:rPr lang="cs-CZ" sz="1000" smtClean="0">
                <a:solidFill>
                  <a:schemeClr val="tx1"/>
                </a:solidFill>
              </a:rPr>
              <a:t> </a:t>
            </a:r>
            <a:endParaRPr lang="cs-CZ" sz="1000">
              <a:solidFill>
                <a:schemeClr val="tx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defRPr/>
            </a:pPr>
            <a:r>
              <a:rPr lang="cs-CZ" sz="1800" dirty="0" smtClean="0">
                <a:solidFill>
                  <a:srgbClr val="000066"/>
                </a:solidFill>
              </a:rPr>
              <a:t/>
            </a:r>
            <a:br>
              <a:rPr lang="cs-CZ" sz="1800" dirty="0" smtClean="0">
                <a:solidFill>
                  <a:srgbClr val="000066"/>
                </a:solidFill>
              </a:rPr>
            </a:br>
            <a:r>
              <a:rPr lang="cs-CZ" sz="1800" dirty="0" smtClean="0">
                <a:solidFill>
                  <a:srgbClr val="000066"/>
                </a:solidFill>
              </a:rPr>
              <a:t/>
            </a:r>
            <a:br>
              <a:rPr lang="cs-CZ" sz="1800" dirty="0" smtClean="0">
                <a:solidFill>
                  <a:srgbClr val="000066"/>
                </a:solidFill>
              </a:rPr>
            </a:br>
            <a:r>
              <a:rPr lang="cs-CZ" sz="3600" dirty="0" smtClean="0"/>
              <a:t> Ing. </a:t>
            </a:r>
            <a:r>
              <a:rPr lang="cs-CZ" sz="3600" cap="all" dirty="0" smtClean="0"/>
              <a:t>Tomáš Kuchta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marL="0" indent="0" algn="ctr">
              <a:defRPr/>
            </a:pPr>
            <a:r>
              <a:rPr lang="cs-CZ" dirty="0" smtClean="0"/>
              <a:t>vedoucí obchodně-ekonomického úseku </a:t>
            </a:r>
          </a:p>
          <a:p>
            <a:pPr marL="0" indent="0" algn="ctr">
              <a:defRPr/>
            </a:pPr>
            <a:r>
              <a:rPr lang="cs-CZ" dirty="0" smtClean="0"/>
              <a:t>ZÚ Záhřeb</a:t>
            </a:r>
          </a:p>
          <a:p>
            <a:pPr marL="0" indent="0" algn="ctr">
              <a:defRPr/>
            </a:pPr>
            <a:endParaRPr lang="cs-CZ" dirty="0" smtClean="0"/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gray">
          <a:xfrm>
            <a:off x="360363" y="5076825"/>
            <a:ext cx="950436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45" tIns="52123" rIns="104245" bIns="52123"/>
          <a:lstStyle/>
          <a:p>
            <a:pPr defTabSz="1042988"/>
            <a:r>
              <a:rPr lang="cs-CZ" sz="2400" b="1">
                <a:solidFill>
                  <a:schemeClr val="accent1"/>
                </a:solidFill>
              </a:rPr>
              <a:t>Veleposlanstvo Republike Češke</a:t>
            </a:r>
          </a:p>
          <a:p>
            <a:pPr defTabSz="1042988"/>
            <a:r>
              <a:rPr lang="cs-CZ" sz="2400" b="1">
                <a:solidFill>
                  <a:schemeClr val="accent1"/>
                </a:solidFill>
              </a:rPr>
              <a:t>Radnička cesta 47/VI. kat </a:t>
            </a:r>
          </a:p>
          <a:p>
            <a:pPr defTabSz="1042988">
              <a:lnSpc>
                <a:spcPct val="90000"/>
              </a:lnSpc>
            </a:pPr>
            <a:r>
              <a:rPr lang="cs-CZ" sz="2400" b="1">
                <a:solidFill>
                  <a:schemeClr val="accent1"/>
                </a:solidFill>
              </a:rPr>
              <a:t>10 000 Zagreb </a:t>
            </a:r>
            <a:br>
              <a:rPr lang="cs-CZ" sz="2400" b="1">
                <a:solidFill>
                  <a:schemeClr val="accent1"/>
                </a:solidFill>
              </a:rPr>
            </a:br>
            <a:r>
              <a:rPr lang="cs-CZ" sz="2400" b="1">
                <a:solidFill>
                  <a:schemeClr val="accent1"/>
                </a:solidFill>
              </a:rPr>
              <a:t>Tel       : + 385 1 6176894</a:t>
            </a:r>
          </a:p>
          <a:p>
            <a:pPr defTabSz="1042988">
              <a:lnSpc>
                <a:spcPct val="90000"/>
              </a:lnSpc>
            </a:pPr>
            <a:r>
              <a:rPr lang="cs-CZ" sz="2400" b="1">
                <a:solidFill>
                  <a:schemeClr val="accent1"/>
                </a:solidFill>
              </a:rPr>
              <a:t>Fax      : + 385 1 617 63 55</a:t>
            </a:r>
          </a:p>
          <a:p>
            <a:pPr defTabSz="1042988">
              <a:lnSpc>
                <a:spcPct val="90000"/>
              </a:lnSpc>
            </a:pPr>
            <a:r>
              <a:rPr lang="cs-CZ" sz="2400" b="1">
                <a:solidFill>
                  <a:schemeClr val="accent1"/>
                </a:solidFill>
              </a:rPr>
              <a:t>E-mail : </a:t>
            </a:r>
            <a:r>
              <a:rPr lang="cs-CZ" sz="2400" b="1">
                <a:solidFill>
                  <a:schemeClr val="accent1"/>
                </a:solidFill>
                <a:hlinkClick r:id="rId2"/>
              </a:rPr>
              <a:t>czech.ced</a:t>
            </a:r>
            <a:r>
              <a:rPr lang="en-GB" sz="2400" b="1">
                <a:solidFill>
                  <a:schemeClr val="accent1"/>
                </a:solidFill>
                <a:hlinkClick r:id="rId2"/>
              </a:rPr>
              <a:t>@</a:t>
            </a:r>
            <a:r>
              <a:rPr lang="cs-CZ" sz="2400" b="1">
                <a:solidFill>
                  <a:schemeClr val="accent1"/>
                </a:solidFill>
                <a:hlinkClick r:id="rId2"/>
              </a:rPr>
              <a:t>mail.inet.hr</a:t>
            </a:r>
            <a:r>
              <a:rPr lang="cs-CZ" sz="2400" b="1">
                <a:solidFill>
                  <a:schemeClr val="accent1"/>
                </a:solidFill>
              </a:rPr>
              <a:t> </a:t>
            </a:r>
          </a:p>
          <a:p>
            <a:pPr defTabSz="1042988"/>
            <a:r>
              <a:rPr lang="cs-CZ" sz="2800">
                <a:solidFill>
                  <a:schemeClr val="accent1"/>
                </a:solidFill>
              </a:rPr>
              <a:t/>
            </a:r>
            <a:br>
              <a:rPr lang="cs-CZ" sz="2800">
                <a:solidFill>
                  <a:schemeClr val="accent1"/>
                </a:solidFill>
              </a:rPr>
            </a:br>
            <a:r>
              <a:rPr lang="cs-CZ" sz="3700">
                <a:solidFill>
                  <a:srgbClr val="455F92"/>
                </a:solidFill>
              </a:rPr>
              <a:t/>
            </a:r>
            <a:br>
              <a:rPr lang="cs-CZ" sz="3700">
                <a:solidFill>
                  <a:srgbClr val="455F92"/>
                </a:solidFill>
              </a:rPr>
            </a:br>
            <a:endParaRPr lang="cs-CZ" sz="3700">
              <a:solidFill>
                <a:srgbClr val="455F9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"/>
          <p:cNvSpPr>
            <a:spLocks noChangeArrowheads="1"/>
          </p:cNvSpPr>
          <p:nvPr/>
        </p:nvSpPr>
        <p:spPr bwMode="auto">
          <a:xfrm>
            <a:off x="3960813" y="6156325"/>
            <a:ext cx="5761037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1008063">
              <a:lnSpc>
                <a:spcPct val="80000"/>
              </a:lnSpc>
            </a:pPr>
            <a:r>
              <a:rPr lang="cs-CZ" sz="4000" b="1">
                <a:solidFill>
                  <a:srgbClr val="005193"/>
                </a:solidFill>
                <a:latin typeface="Tahoma" pitchFamily="34" charset="0"/>
              </a:rPr>
              <a:t>ROBERT VINDIŠ </a:t>
            </a:r>
            <a:endParaRPr lang="it-IT" sz="4000" b="1">
              <a:solidFill>
                <a:srgbClr val="005193"/>
              </a:solidFill>
              <a:latin typeface="Tahoma" pitchFamily="34" charset="0"/>
            </a:endParaRPr>
          </a:p>
          <a:p>
            <a:pPr algn="r" defTabSz="1008063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</a:pPr>
            <a:r>
              <a:rPr lang="cs-CZ" sz="1400" b="1">
                <a:solidFill>
                  <a:srgbClr val="005193"/>
                </a:solidFill>
                <a:latin typeface="Tahoma" pitchFamily="34" charset="0"/>
              </a:rPr>
              <a:t>robert.vindis@czechtrade.cz</a:t>
            </a:r>
          </a:p>
        </p:txBody>
      </p:sp>
      <p:sp>
        <p:nvSpPr>
          <p:cNvPr id="31747" name="Rectangle 12"/>
          <p:cNvSpPr>
            <a:spLocks noChangeArrowheads="1"/>
          </p:cNvSpPr>
          <p:nvPr/>
        </p:nvSpPr>
        <p:spPr bwMode="gray">
          <a:xfrm>
            <a:off x="2232025" y="3132138"/>
            <a:ext cx="748823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45" tIns="52123" rIns="104245" bIns="52123"/>
          <a:lstStyle/>
          <a:p>
            <a:pPr algn="r" defTabSz="1042988">
              <a:lnSpc>
                <a:spcPct val="90000"/>
              </a:lnSpc>
            </a:pPr>
            <a:r>
              <a:rPr lang="cs-CZ" sz="6800" b="1">
                <a:solidFill>
                  <a:srgbClr val="005193"/>
                </a:solidFill>
                <a:latin typeface="Tahoma" pitchFamily="34" charset="0"/>
              </a:rPr>
              <a:t>DĚKUJI VÁM ZA POZORNOST</a:t>
            </a:r>
          </a:p>
        </p:txBody>
      </p:sp>
      <p:sp>
        <p:nvSpPr>
          <p:cNvPr id="31748" name="Rectangle 16"/>
          <p:cNvSpPr>
            <a:spLocks noChangeArrowheads="1"/>
          </p:cNvSpPr>
          <p:nvPr/>
        </p:nvSpPr>
        <p:spPr bwMode="auto">
          <a:xfrm>
            <a:off x="2087563" y="6156325"/>
            <a:ext cx="2303462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08063"/>
            <a:r>
              <a:rPr lang="en-US" sz="900" b="1">
                <a:solidFill>
                  <a:srgbClr val="005193"/>
                </a:solidFill>
                <a:latin typeface="Tahoma" pitchFamily="34" charset="0"/>
              </a:rPr>
              <a:t>CZECHTRADE</a:t>
            </a:r>
            <a:br>
              <a:rPr lang="en-US" sz="900" b="1">
                <a:solidFill>
                  <a:srgbClr val="005193"/>
                </a:solidFill>
                <a:latin typeface="Tahoma" pitchFamily="34" charset="0"/>
              </a:rPr>
            </a:br>
            <a:endParaRPr lang="en-US" sz="900" b="1">
              <a:solidFill>
                <a:srgbClr val="005193"/>
              </a:solidFill>
              <a:latin typeface="Tahoma" pitchFamily="34" charset="0"/>
            </a:endParaRPr>
          </a:p>
          <a:p>
            <a:pPr defTabSz="1008063"/>
            <a:r>
              <a:rPr lang="cs-CZ" sz="900">
                <a:solidFill>
                  <a:srgbClr val="005193"/>
                </a:solidFill>
                <a:latin typeface="Tahoma" pitchFamily="34" charset="0"/>
              </a:rPr>
              <a:t>DITTRICHOVA 21</a:t>
            </a:r>
          </a:p>
          <a:p>
            <a:pPr defTabSz="1008063"/>
            <a:r>
              <a:rPr lang="cs-CZ" sz="900">
                <a:solidFill>
                  <a:srgbClr val="005193"/>
                </a:solidFill>
                <a:latin typeface="Tahoma" pitchFamily="34" charset="0"/>
              </a:rPr>
              <a:t>128 01 PRAHA 2</a:t>
            </a:r>
          </a:p>
          <a:p>
            <a:pPr defTabSz="1008063"/>
            <a:r>
              <a:rPr lang="cs-CZ" sz="900">
                <a:solidFill>
                  <a:srgbClr val="005193"/>
                </a:solidFill>
                <a:latin typeface="Tahoma" pitchFamily="34" charset="0"/>
              </a:rPr>
              <a:t>ZELENÁ LINKA PRO EXPORT</a:t>
            </a:r>
          </a:p>
          <a:p>
            <a:pPr defTabSz="1008063"/>
            <a:r>
              <a:rPr lang="cs-CZ" sz="900">
                <a:solidFill>
                  <a:srgbClr val="005193"/>
                </a:solidFill>
                <a:latin typeface="Tahoma" pitchFamily="34" charset="0"/>
              </a:rPr>
              <a:t>800 133 331</a:t>
            </a:r>
          </a:p>
          <a:p>
            <a:pPr defTabSz="1008063"/>
            <a:r>
              <a:rPr lang="cs-CZ" sz="900">
                <a:solidFill>
                  <a:srgbClr val="005193"/>
                </a:solidFill>
                <a:latin typeface="Tahoma" pitchFamily="34" charset="0"/>
              </a:rPr>
              <a:t>INFO</a:t>
            </a:r>
            <a:r>
              <a:rPr lang="en-US" sz="900">
                <a:solidFill>
                  <a:srgbClr val="005193"/>
                </a:solidFill>
                <a:latin typeface="Tahoma" pitchFamily="34" charset="0"/>
              </a:rPr>
              <a:t>@CZECHTRADE.CZ</a:t>
            </a:r>
            <a:endParaRPr lang="cs-CZ" sz="900">
              <a:solidFill>
                <a:srgbClr val="005193"/>
              </a:solidFill>
              <a:latin typeface="Tahoma" pitchFamily="34" charset="0"/>
            </a:endParaRPr>
          </a:p>
          <a:p>
            <a:pPr defTabSz="1008063"/>
            <a:r>
              <a:rPr lang="cs-CZ" sz="900">
                <a:solidFill>
                  <a:srgbClr val="005193"/>
                </a:solidFill>
                <a:latin typeface="Tahoma" pitchFamily="34" charset="0"/>
              </a:rPr>
              <a:t>WWW.CZECHTRADE.CZ</a:t>
            </a:r>
            <a:endParaRPr lang="it-IT" sz="900">
              <a:solidFill>
                <a:srgbClr val="005193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73AE5-55E1-4768-A6AA-25BF10258B3B}" type="slidenum">
              <a:rPr lang="cs-CZ"/>
              <a:pPr/>
              <a:t>2</a:t>
            </a:fld>
            <a:r>
              <a:rPr lang="cs-CZ" sz="1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Služby </a:t>
            </a:r>
            <a:r>
              <a:rPr lang="cs-CZ" sz="2800" dirty="0" err="1" smtClean="0"/>
              <a:t>CzechTrade</a:t>
            </a:r>
            <a:endParaRPr lang="cs-CZ" dirty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776" y="1908423"/>
            <a:ext cx="9649072" cy="511309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Česká agentura na podporu obchodu – od roku 1997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informační, asistenční </a:t>
            </a:r>
            <a:r>
              <a:rPr lang="cs-CZ" dirty="0" smtClean="0"/>
              <a:t>a </a:t>
            </a:r>
            <a:r>
              <a:rPr lang="cs-CZ" dirty="0" smtClean="0"/>
              <a:t>poradenské služby pro české </a:t>
            </a:r>
            <a:r>
              <a:rPr lang="cs-CZ" dirty="0" smtClean="0"/>
              <a:t>vývozce na zahraniční </a:t>
            </a:r>
            <a:r>
              <a:rPr lang="cs-CZ" dirty="0" smtClean="0"/>
              <a:t>trhy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CzechTrade</a:t>
            </a:r>
            <a:r>
              <a:rPr lang="cs-CZ" dirty="0" smtClean="0"/>
              <a:t> </a:t>
            </a:r>
            <a:r>
              <a:rPr lang="cs-CZ" dirty="0" smtClean="0"/>
              <a:t>má 33 zahraničních kanceláří s působností v 35 </a:t>
            </a:r>
            <a:r>
              <a:rPr lang="cs-CZ" dirty="0" smtClean="0"/>
              <a:t>zemích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r>
              <a:rPr lang="cs-CZ" dirty="0" smtClean="0"/>
              <a:t>Nejčastěji poptávané služby v teritoriu Chorvatsko:</a:t>
            </a:r>
          </a:p>
          <a:p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 </a:t>
            </a:r>
            <a:r>
              <a:rPr lang="cs-CZ" sz="1800" dirty="0" smtClean="0"/>
              <a:t>ověření zájmu o výrobek a službu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 vyhledání obchodních kontaktů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 organizace jednání a asistence při jednání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 průzkumy trhu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 pomoc při vyhledání chorvatského partnera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 pomoc při budování zastoupení v Chorvatsku</a:t>
            </a:r>
          </a:p>
          <a:p>
            <a:pPr>
              <a:buFont typeface="Wingdings" pitchFamily="2" charset="2"/>
              <a:buChar char="Ø"/>
            </a:pPr>
            <a:endParaRPr lang="cs-CZ" sz="1800" dirty="0" smtClean="0"/>
          </a:p>
          <a:p>
            <a:pPr lvl="1">
              <a:buFont typeface="Wingdings" pitchFamily="2" charset="2"/>
              <a:buChar char="ü"/>
            </a:pPr>
            <a:r>
              <a:rPr lang="cs-CZ" sz="1800" dirty="0" smtClean="0"/>
              <a:t> konkrétní typ služby vyplyne z komunikace s  klientem – individuální přístup </a:t>
            </a:r>
          </a:p>
          <a:p>
            <a:endParaRPr lang="cs-CZ" dirty="0" smtClean="0"/>
          </a:p>
          <a:p>
            <a:pPr>
              <a:buFont typeface="Arial" charset="0"/>
              <a:buChar char="•"/>
            </a:pP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 zakázky k exportu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MERKO, a.s.</a:t>
            </a:r>
            <a:endParaRPr lang="cs-CZ" dirty="0" smtClean="0"/>
          </a:p>
          <a:p>
            <a:r>
              <a:rPr lang="cs-CZ" dirty="0" smtClean="0"/>
              <a:t>služby </a:t>
            </a:r>
            <a:r>
              <a:rPr lang="cs-CZ" dirty="0" err="1" smtClean="0"/>
              <a:t>CzechTrade</a:t>
            </a:r>
            <a:r>
              <a:rPr lang="cs-CZ" dirty="0" smtClean="0"/>
              <a:t>: asistence, prezentace na veletrhu, vyhledání kontaktů – ÚP – přes 20 mil CZK</a:t>
            </a:r>
          </a:p>
          <a:p>
            <a:endParaRPr lang="cs-CZ" dirty="0" smtClean="0"/>
          </a:p>
          <a:p>
            <a:r>
              <a:rPr lang="cs-CZ" dirty="0" smtClean="0"/>
              <a:t>Bocus, a.s. </a:t>
            </a:r>
            <a:endParaRPr lang="cs-CZ" dirty="0" smtClean="0"/>
          </a:p>
          <a:p>
            <a:r>
              <a:rPr lang="cs-CZ" dirty="0" smtClean="0"/>
              <a:t>služby </a:t>
            </a:r>
            <a:r>
              <a:rPr lang="cs-CZ" dirty="0" err="1" smtClean="0"/>
              <a:t>CzechTrade</a:t>
            </a:r>
            <a:r>
              <a:rPr lang="cs-CZ" dirty="0" smtClean="0"/>
              <a:t> vyhledání kontaktů – 6/2008 </a:t>
            </a:r>
          </a:p>
          <a:p>
            <a:r>
              <a:rPr lang="cs-CZ" dirty="0" smtClean="0"/>
              <a:t> Export  do 12/2008 – 10 mil CZK</a:t>
            </a:r>
          </a:p>
          <a:p>
            <a:r>
              <a:rPr lang="cs-CZ" dirty="0" smtClean="0"/>
              <a:t>2009 – Přes 28 mil </a:t>
            </a:r>
            <a:r>
              <a:rPr lang="cs-CZ" dirty="0" smtClean="0"/>
              <a:t>CZK</a:t>
            </a:r>
          </a:p>
          <a:p>
            <a:r>
              <a:rPr lang="cs-CZ" dirty="0" smtClean="0"/>
              <a:t>2010 – Přes 20 mil CZK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AGRO </a:t>
            </a:r>
            <a:r>
              <a:rPr lang="cs-CZ" dirty="0" smtClean="0"/>
              <a:t>EKO, spol. s r.o.– </a:t>
            </a:r>
            <a:r>
              <a:rPr lang="cs-CZ" dirty="0" smtClean="0"/>
              <a:t>služby </a:t>
            </a:r>
            <a:r>
              <a:rPr lang="cs-CZ" dirty="0" err="1" smtClean="0"/>
              <a:t>CzechTrade</a:t>
            </a:r>
            <a:r>
              <a:rPr lang="cs-CZ" dirty="0" smtClean="0"/>
              <a:t> – asistence, prezentace na odborných akcích, prezentace na veletrhu – 2010 realizace exportu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D672-B3E5-4C4B-87A0-EF6076EBE27E}" type="slidenum">
              <a:rPr lang="cs-CZ" smtClean="0"/>
              <a:pPr/>
              <a:t>3</a:t>
            </a:fld>
            <a:r>
              <a:rPr lang="cs-CZ" sz="1000" smtClean="0">
                <a:solidFill>
                  <a:schemeClr val="tx1"/>
                </a:solidFill>
              </a:rPr>
              <a:t> </a:t>
            </a:r>
            <a:endParaRPr lang="cs-CZ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D672-B3E5-4C4B-87A0-EF6076EBE27E}" type="slidenum">
              <a:rPr lang="cs-CZ" smtClean="0"/>
              <a:pPr/>
              <a:t>4</a:t>
            </a:fld>
            <a:r>
              <a:rPr lang="cs-CZ" sz="1000" smtClean="0">
                <a:solidFill>
                  <a:schemeClr val="tx1"/>
                </a:solidFill>
              </a:rPr>
              <a:t> </a:t>
            </a:r>
            <a:endParaRPr lang="cs-CZ" sz="1000">
              <a:solidFill>
                <a:schemeClr val="tx1"/>
              </a:solidFill>
            </a:endParaRPr>
          </a:p>
        </p:txBody>
      </p:sp>
      <p:pic>
        <p:nvPicPr>
          <p:cNvPr id="24" name="Zástupný symbol pro obrázek 23" descr="logo s R kvalitní verze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/>
          <a:stretch>
            <a:fillRect/>
          </a:stretch>
        </p:blipFill>
        <p:spPr>
          <a:xfrm>
            <a:off x="253967" y="3709194"/>
            <a:ext cx="1997204" cy="857256"/>
          </a:xfrm>
        </p:spPr>
      </p:pic>
      <p:sp>
        <p:nvSpPr>
          <p:cNvPr id="7" name="Zástupný symbol pro text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cs-CZ" dirty="0" smtClean="0"/>
              <a:t>www.galatek.cz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cs-CZ" dirty="0" smtClean="0"/>
              <a:t>www.</a:t>
            </a:r>
            <a:r>
              <a:rPr lang="cs-CZ" dirty="0" err="1" smtClean="0"/>
              <a:t>envi</a:t>
            </a:r>
            <a:r>
              <a:rPr lang="cs-CZ" dirty="0" smtClean="0"/>
              <a:t>-</a:t>
            </a:r>
            <a:r>
              <a:rPr lang="cs-CZ" dirty="0" err="1" smtClean="0"/>
              <a:t>pur.cz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cs-CZ" dirty="0" smtClean="0"/>
              <a:t>www.</a:t>
            </a:r>
            <a:r>
              <a:rPr lang="cs-CZ" dirty="0" err="1" smtClean="0"/>
              <a:t>kanalizacezplastu.cz</a:t>
            </a:r>
            <a:endParaRPr lang="cs-CZ" dirty="0"/>
          </a:p>
        </p:txBody>
      </p:sp>
      <p:pic>
        <p:nvPicPr>
          <p:cNvPr id="20" name="Zástupný symbol pro obrázek 19" descr="LOGO_AGROEKO.JPG"/>
          <p:cNvPicPr>
            <a:picLocks noGrp="1" noChangeAspect="1"/>
          </p:cNvPicPr>
          <p:nvPr>
            <p:ph type="pic" sz="quarter" idx="21"/>
          </p:nvPr>
        </p:nvPicPr>
        <p:blipFill>
          <a:blip r:embed="rId3" cstate="print"/>
          <a:stretch>
            <a:fillRect/>
          </a:stretch>
        </p:blipFill>
        <p:spPr>
          <a:xfrm>
            <a:off x="4968874" y="2423309"/>
            <a:ext cx="2071702" cy="545601"/>
          </a:xfrm>
        </p:spPr>
      </p:pic>
      <p:sp>
        <p:nvSpPr>
          <p:cNvPr id="13" name="Zástupný symbol pro text 12"/>
          <p:cNvSpPr>
            <a:spLocks noGrp="1"/>
          </p:cNvSpPr>
          <p:nvPr>
            <p:ph type="body" sz="quarter" idx="23"/>
          </p:nvPr>
        </p:nvSpPr>
        <p:spPr>
          <a:xfrm>
            <a:off x="7112014" y="2066119"/>
            <a:ext cx="2643205" cy="1428759"/>
          </a:xfrm>
        </p:spPr>
        <p:txBody>
          <a:bodyPr/>
          <a:lstStyle/>
          <a:p>
            <a:r>
              <a:rPr lang="cs-CZ" dirty="0" smtClean="0"/>
              <a:t>www.</a:t>
            </a:r>
            <a:r>
              <a:rPr lang="cs-CZ" dirty="0" err="1" smtClean="0"/>
              <a:t>agro</a:t>
            </a:r>
            <a:r>
              <a:rPr lang="cs-CZ" dirty="0" smtClean="0"/>
              <a:t>-</a:t>
            </a:r>
            <a:r>
              <a:rPr lang="cs-CZ" dirty="0" err="1" smtClean="0"/>
              <a:t>eko.cz</a:t>
            </a:r>
            <a:endParaRPr lang="cs-CZ" dirty="0" smtClean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cs-CZ" dirty="0" smtClean="0"/>
              <a:t> www.</a:t>
            </a:r>
            <a:r>
              <a:rPr lang="cs-CZ" dirty="0" err="1" smtClean="0"/>
              <a:t>kopos.cz</a:t>
            </a:r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 smtClean="0"/>
              <a:t>www.</a:t>
            </a:r>
            <a:r>
              <a:rPr lang="cs-CZ" dirty="0" err="1" smtClean="0"/>
              <a:t>rhagency.cz</a:t>
            </a:r>
            <a:endParaRPr lang="cs-CZ" dirty="0"/>
          </a:p>
        </p:txBody>
      </p:sp>
      <p:pic>
        <p:nvPicPr>
          <p:cNvPr id="25" name="Zástupný symbol pro obrázek 24" descr="LOGO OSMA1.jpg"/>
          <p:cNvPicPr>
            <a:picLocks noGrp="1" noChangeAspect="1"/>
          </p:cNvPicPr>
          <p:nvPr>
            <p:ph type="pic" sz="quarter" idx="19"/>
          </p:nvPr>
        </p:nvPicPr>
        <p:blipFill>
          <a:blip r:embed="rId4" cstate="print"/>
          <a:stretch>
            <a:fillRect/>
          </a:stretch>
        </p:blipFill>
        <p:spPr>
          <a:xfrm>
            <a:off x="197013" y="5423705"/>
            <a:ext cx="1839146" cy="785817"/>
          </a:xfrm>
        </p:spPr>
      </p:pic>
      <p:pic>
        <p:nvPicPr>
          <p:cNvPr id="26" name="Zástupný symbol pro obrázek 25" descr="kopos.jpg"/>
          <p:cNvPicPr>
            <a:picLocks noGrp="1" noChangeAspect="1"/>
          </p:cNvPicPr>
          <p:nvPr>
            <p:ph type="pic" sz="quarter" idx="22"/>
          </p:nvPr>
        </p:nvPicPr>
        <p:blipFill>
          <a:blip r:embed="rId5" cstate="print"/>
          <a:stretch>
            <a:fillRect/>
          </a:stretch>
        </p:blipFill>
        <p:spPr>
          <a:xfrm>
            <a:off x="5134103" y="3926056"/>
            <a:ext cx="2049349" cy="426079"/>
          </a:xfrm>
        </p:spPr>
      </p:pic>
      <p:pic>
        <p:nvPicPr>
          <p:cNvPr id="27" name="Zástupný symbol pro obrázek 26" descr="logo_color.jpg"/>
          <p:cNvPicPr>
            <a:picLocks noGrp="1" noChangeAspect="1"/>
          </p:cNvPicPr>
          <p:nvPr>
            <p:ph type="pic" sz="quarter" idx="25"/>
          </p:nvPr>
        </p:nvPicPr>
        <p:blipFill>
          <a:blip r:embed="rId6" cstate="print"/>
          <a:stretch>
            <a:fillRect/>
          </a:stretch>
        </p:blipFill>
        <p:spPr>
          <a:xfrm>
            <a:off x="5111750" y="5570306"/>
            <a:ext cx="1857388" cy="496340"/>
          </a:xfrm>
        </p:spPr>
      </p:pic>
      <p:pic>
        <p:nvPicPr>
          <p:cNvPr id="19" name="Zástupný symbol pro obrázek 18" descr="GALATEK_logo.jpg"/>
          <p:cNvPicPr>
            <a:picLocks noGrp="1" noChangeAspect="1"/>
          </p:cNvPicPr>
          <p:nvPr>
            <p:ph type="pic" sz="quarter" idx="11"/>
          </p:nvPr>
        </p:nvPicPr>
        <p:blipFill>
          <a:blip r:embed="rId7" cstate="print"/>
          <a:stretch>
            <a:fillRect/>
          </a:stretch>
        </p:blipFill>
        <p:spPr>
          <a:xfrm>
            <a:off x="253966" y="2494747"/>
            <a:ext cx="2183576" cy="64294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PRODUKTY A SLUŽBY CZECHTRADE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sz="4000" dirty="0" smtClean="0"/>
              <a:t>Adresář exportérů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hlinkClick r:id="rId2"/>
              </a:rPr>
              <a:t>http://exporters.czechtrade.cz/cs/katalog-firem/</a:t>
            </a:r>
            <a:r>
              <a:rPr lang="cs-CZ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czechtrade.cz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sluzby</a:t>
            </a:r>
            <a:r>
              <a:rPr lang="cs-CZ" dirty="0" smtClean="0">
                <a:hlinkClick r:id="rId3"/>
              </a:rPr>
              <a:t>/prezentace-veletrhy/</a:t>
            </a:r>
            <a:r>
              <a:rPr lang="cs-CZ" dirty="0" err="1" smtClean="0">
                <a:hlinkClick r:id="rId3"/>
              </a:rPr>
              <a:t>adresar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exporteru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cs-CZ" sz="4000" dirty="0" err="1" smtClean="0"/>
              <a:t>CzechTrade</a:t>
            </a:r>
            <a:r>
              <a:rPr lang="cs-CZ" sz="4000" dirty="0" smtClean="0"/>
              <a:t> denně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czechtrade.cz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sluzby</a:t>
            </a:r>
            <a:r>
              <a:rPr lang="cs-CZ" dirty="0" smtClean="0">
                <a:hlinkClick r:id="rId4"/>
              </a:rPr>
              <a:t>/informace-</a:t>
            </a:r>
            <a:r>
              <a:rPr lang="cs-CZ" dirty="0" err="1" smtClean="0">
                <a:hlinkClick r:id="rId4"/>
              </a:rPr>
              <a:t>materialy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czechtrade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denne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cs-CZ" sz="4000" dirty="0" err="1" smtClean="0"/>
              <a:t>BusinessInfo.cz</a:t>
            </a:r>
            <a:endParaRPr lang="cs-CZ" sz="4000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businessinfo.cz</a:t>
            </a:r>
            <a:r>
              <a:rPr lang="cs-CZ" dirty="0" smtClean="0">
                <a:hlinkClick r:id="rId5"/>
              </a:rPr>
              <a:t>/cz/rubrika/</a:t>
            </a:r>
            <a:r>
              <a:rPr lang="cs-CZ" dirty="0" err="1" smtClean="0">
                <a:hlinkClick r:id="rId5"/>
              </a:rPr>
              <a:t>exportni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prilezitosti</a:t>
            </a:r>
            <a:r>
              <a:rPr lang="cs-CZ" dirty="0" smtClean="0">
                <a:hlinkClick r:id="rId5"/>
              </a:rPr>
              <a:t>/1001574/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D672-B3E5-4C4B-87A0-EF6076EBE27E}" type="slidenum">
              <a:rPr lang="cs-CZ" smtClean="0"/>
              <a:pPr/>
              <a:t>5</a:t>
            </a:fld>
            <a:r>
              <a:rPr lang="cs-CZ" sz="1000" smtClean="0">
                <a:solidFill>
                  <a:schemeClr val="tx1"/>
                </a:solidFill>
              </a:rPr>
              <a:t> </a:t>
            </a:r>
            <a:endParaRPr lang="cs-CZ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sz="4800" dirty="0" smtClean="0"/>
              <a:t>Možnosti </a:t>
            </a:r>
            <a:r>
              <a:rPr lang="cs-CZ" sz="4800" dirty="0" smtClean="0"/>
              <a:t>pro české </a:t>
            </a:r>
            <a:r>
              <a:rPr lang="cs-CZ" sz="4800" dirty="0" smtClean="0"/>
              <a:t>firmy </a:t>
            </a:r>
            <a:r>
              <a:rPr lang="cs-CZ" sz="4800" dirty="0" smtClean="0"/>
              <a:t>Chorvatsko</a:t>
            </a:r>
            <a:endParaRPr lang="cs-CZ" sz="4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D672-B3E5-4C4B-87A0-EF6076EBE27E}" type="slidenum">
              <a:rPr lang="cs-CZ" smtClean="0"/>
              <a:pPr/>
              <a:t>6</a:t>
            </a:fld>
            <a:r>
              <a:rPr lang="cs-CZ" sz="1000" smtClean="0">
                <a:solidFill>
                  <a:schemeClr val="tx1"/>
                </a:solidFill>
              </a:rPr>
              <a:t> </a:t>
            </a:r>
            <a:endParaRPr lang="cs-CZ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Perspektivní obory a odvětví</a:t>
            </a:r>
            <a:endParaRPr lang="cs-CZ" smtClean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720725" y="1692275"/>
            <a:ext cx="9359900" cy="5184775"/>
          </a:xfrm>
        </p:spPr>
        <p:txBody>
          <a:bodyPr/>
          <a:lstStyle/>
          <a:p>
            <a:pPr marL="0" indent="0">
              <a:buFont typeface="Arial" charset="0"/>
              <a:buChar char="•"/>
            </a:pPr>
            <a:r>
              <a:rPr lang="cs-CZ" sz="2800" smtClean="0">
                <a:solidFill>
                  <a:srgbClr val="FF0000"/>
                </a:solidFill>
              </a:rPr>
              <a:t>Ekologie </a:t>
            </a:r>
            <a:endParaRPr lang="cs-CZ" b="0" smtClean="0">
              <a:solidFill>
                <a:srgbClr val="FF0000"/>
              </a:solidFill>
            </a:endParaRPr>
          </a:p>
          <a:p>
            <a:pPr lvl="4">
              <a:buFont typeface="Arial" charset="0"/>
              <a:buChar char="•"/>
            </a:pPr>
            <a:r>
              <a:rPr lang="cs-CZ" sz="2400" smtClean="0">
                <a:solidFill>
                  <a:srgbClr val="FF0000"/>
                </a:solidFill>
              </a:rPr>
              <a:t>technologie čištění odpadních vod (ČOV)</a:t>
            </a:r>
          </a:p>
          <a:p>
            <a:pPr lvl="4">
              <a:buFont typeface="Arial" charset="0"/>
              <a:buChar char="•"/>
            </a:pPr>
            <a:r>
              <a:rPr lang="cs-CZ" sz="2400" smtClean="0">
                <a:solidFill>
                  <a:srgbClr val="FF0000"/>
                </a:solidFill>
              </a:rPr>
              <a:t>inteligentní skládky </a:t>
            </a:r>
          </a:p>
          <a:p>
            <a:pPr lvl="4">
              <a:buFont typeface="Arial" charset="0"/>
              <a:buChar char="•"/>
            </a:pPr>
            <a:r>
              <a:rPr lang="cs-CZ" sz="2400" smtClean="0"/>
              <a:t>vodovodní a kanalizační sítě, vodojemy</a:t>
            </a:r>
          </a:p>
          <a:p>
            <a:pPr lvl="4">
              <a:buFont typeface="Arial" charset="0"/>
              <a:buChar char="•"/>
            </a:pPr>
            <a:r>
              <a:rPr lang="cs-CZ" sz="2400" smtClean="0"/>
              <a:t>protipovodňová opatření</a:t>
            </a:r>
          </a:p>
          <a:p>
            <a:pPr lvl="4">
              <a:buFont typeface="Arial" charset="0"/>
              <a:buChar char="•"/>
            </a:pPr>
            <a:r>
              <a:rPr lang="cs-CZ" sz="2400" smtClean="0"/>
              <a:t>přečerpávací stanice</a:t>
            </a:r>
          </a:p>
          <a:p>
            <a:pPr lvl="4">
              <a:buFont typeface="Arial" charset="0"/>
              <a:buChar char="•"/>
            </a:pPr>
            <a:r>
              <a:rPr lang="cs-CZ" sz="2400" smtClean="0"/>
              <a:t>skládky tuhého odpadu</a:t>
            </a:r>
          </a:p>
          <a:p>
            <a:pPr marL="0" indent="0">
              <a:buFont typeface="Arial" charset="0"/>
              <a:buChar char="•"/>
            </a:pPr>
            <a:r>
              <a:rPr lang="cs-CZ" sz="2800" smtClean="0"/>
              <a:t>stavebnictví, infrastruktura </a:t>
            </a:r>
          </a:p>
          <a:p>
            <a:pPr lvl="4">
              <a:buFont typeface="Arial" charset="0"/>
              <a:buChar char="•"/>
            </a:pPr>
            <a:r>
              <a:rPr lang="cs-CZ" sz="2400" smtClean="0"/>
              <a:t>výstavba dálnic, železnic</a:t>
            </a:r>
          </a:p>
          <a:p>
            <a:pPr marL="0" indent="0">
              <a:buFont typeface="Arial" charset="0"/>
              <a:buChar char="•"/>
            </a:pPr>
            <a:r>
              <a:rPr lang="cs-CZ" sz="2800" smtClean="0"/>
              <a:t>zemědělství</a:t>
            </a:r>
          </a:p>
          <a:p>
            <a:pPr marL="0" indent="0">
              <a:buFont typeface="Arial" charset="0"/>
              <a:buChar char="•"/>
            </a:pPr>
            <a:endParaRPr lang="cs-CZ" sz="800" smtClean="0"/>
          </a:p>
          <a:p>
            <a:pPr marL="0" indent="0">
              <a:lnSpc>
                <a:spcPct val="90000"/>
              </a:lnSpc>
              <a:buFontTx/>
              <a:buChar char="-"/>
            </a:pPr>
            <a:r>
              <a:rPr lang="cs-CZ" sz="2400" smtClean="0"/>
              <a:t>zajištěno financování z vnějších zdrojů </a:t>
            </a:r>
          </a:p>
          <a:p>
            <a:pPr lvl="2" indent="0">
              <a:lnSpc>
                <a:spcPct val="90000"/>
              </a:lnSpc>
              <a:buFontTx/>
              <a:buChar char="-"/>
            </a:pPr>
            <a:r>
              <a:rPr lang="cs-CZ" smtClean="0"/>
              <a:t>Světová banka, EBRD, UNDP, Evropské fondy)</a:t>
            </a:r>
          </a:p>
          <a:p>
            <a:pPr lvl="2" indent="0"/>
            <a:endParaRPr lang="cs-CZ" sz="2400" smtClean="0"/>
          </a:p>
          <a:p>
            <a:pPr marL="0" indent="0"/>
            <a:r>
              <a:rPr lang="cs-CZ" sz="2800" smtClean="0"/>
              <a:t>  </a:t>
            </a:r>
            <a:endParaRPr lang="cs-CZ" sz="2400" smtClean="0"/>
          </a:p>
          <a:p>
            <a:pPr lvl="2" indent="0"/>
            <a:endParaRPr lang="cs-CZ" sz="280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BDFBF2-A941-4D6F-A176-B0B4192773C5}" type="slidenum">
              <a:rPr lang="cs-CZ" smtClean="0"/>
              <a:pPr>
                <a:defRPr/>
              </a:pPr>
              <a:t>7</a:t>
            </a:fld>
            <a:r>
              <a:rPr lang="cs-CZ" sz="1000" smtClean="0">
                <a:solidFill>
                  <a:schemeClr val="tx1"/>
                </a:solidFill>
              </a:rPr>
              <a:t> </a:t>
            </a:r>
            <a:endParaRPr lang="cs-CZ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1800225" y="252413"/>
            <a:ext cx="8135938" cy="720725"/>
          </a:xfrm>
        </p:spPr>
        <p:txBody>
          <a:bodyPr/>
          <a:lstStyle/>
          <a:p>
            <a:r>
              <a:rPr lang="cs-CZ" sz="3600" smtClean="0"/>
              <a:t>IPA </a:t>
            </a:r>
            <a:r>
              <a:rPr lang="cs-CZ" smtClean="0"/>
              <a:t>– Instrument for Pre-accession Assistance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2052638"/>
            <a:ext cx="9359900" cy="4897437"/>
          </a:xfrm>
        </p:spPr>
        <p:txBody>
          <a:bodyPr/>
          <a:lstStyle/>
          <a:p>
            <a:pPr marL="0" indent="0"/>
            <a:r>
              <a:rPr lang="cs-CZ" sz="2800" dirty="0" smtClean="0"/>
              <a:t>Tendry avizovány a publikovány na </a:t>
            </a:r>
            <a:r>
              <a:rPr lang="cs-CZ" sz="2800" dirty="0" smtClean="0">
                <a:solidFill>
                  <a:srgbClr val="FF0066"/>
                </a:solidFill>
                <a:hlinkClick r:id="rId2"/>
              </a:rPr>
              <a:t>www.voda.hr</a:t>
            </a:r>
            <a:endParaRPr lang="cs-CZ" sz="2800" dirty="0" smtClean="0"/>
          </a:p>
          <a:p>
            <a:pPr marL="0" indent="0"/>
            <a:endParaRPr lang="cs-CZ" dirty="0" smtClean="0"/>
          </a:p>
          <a:p>
            <a:pPr marL="0" indent="0"/>
            <a:r>
              <a:rPr lang="cs-CZ" sz="2400" dirty="0" smtClean="0"/>
              <a:t>Projekt </a:t>
            </a:r>
            <a:r>
              <a:rPr lang="cs-CZ" sz="2400" dirty="0" err="1" smtClean="0"/>
              <a:t>Knin</a:t>
            </a:r>
            <a:r>
              <a:rPr lang="cs-CZ" sz="2400" dirty="0" smtClean="0"/>
              <a:t> – 15,7 mil.€ (výstavba ČOV pro 20 000 </a:t>
            </a:r>
            <a:r>
              <a:rPr lang="cs-CZ" sz="2400" dirty="0" err="1" smtClean="0"/>
              <a:t>e.o</a:t>
            </a:r>
            <a:r>
              <a:rPr lang="cs-CZ" sz="2400" dirty="0" smtClean="0"/>
              <a:t> s třetím stupněm čištění, dostavba a rekonstrukce kanalizační a vodovodní sítě, stavební dozor) </a:t>
            </a:r>
            <a:endParaRPr lang="cs-CZ" sz="2400" dirty="0" smtClean="0">
              <a:solidFill>
                <a:srgbClr val="FF3300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cs-CZ" sz="2400" dirty="0" smtClean="0"/>
              <a:t>Projekt </a:t>
            </a:r>
            <a:r>
              <a:rPr lang="cs-CZ" sz="2400" dirty="0" err="1" smtClean="0"/>
              <a:t>Sisak</a:t>
            </a:r>
            <a:r>
              <a:rPr lang="cs-CZ" sz="2400" dirty="0" smtClean="0"/>
              <a:t> – kanalizace + ČOV v hodnotě 22 mil.€ se připravuje</a:t>
            </a:r>
          </a:p>
          <a:p>
            <a:pPr marL="0" indent="0">
              <a:lnSpc>
                <a:spcPct val="80000"/>
              </a:lnSpc>
            </a:pPr>
            <a:r>
              <a:rPr lang="cs-CZ" sz="2400" dirty="0" smtClean="0"/>
              <a:t>Dále </a:t>
            </a:r>
            <a:r>
              <a:rPr lang="cs-CZ" sz="2400" dirty="0" err="1" smtClean="0"/>
              <a:t>Osijek</a:t>
            </a:r>
            <a:r>
              <a:rPr lang="cs-CZ" sz="2400" dirty="0" smtClean="0"/>
              <a:t> (20 M€), </a:t>
            </a:r>
            <a:r>
              <a:rPr lang="cs-CZ" sz="2400" dirty="0" err="1" smtClean="0"/>
              <a:t>Vukovar</a:t>
            </a:r>
            <a:r>
              <a:rPr lang="cs-CZ" sz="2400" dirty="0" smtClean="0"/>
              <a:t>(19M€), </a:t>
            </a:r>
            <a:r>
              <a:rPr lang="cs-CZ" sz="2400" dirty="0" err="1" smtClean="0"/>
              <a:t>Bjelovar</a:t>
            </a:r>
            <a:r>
              <a:rPr lang="cs-CZ" sz="2400" dirty="0" smtClean="0"/>
              <a:t>(55M€), Koprivnica(52M€), Nova </a:t>
            </a:r>
            <a:r>
              <a:rPr lang="cs-CZ" sz="2400" dirty="0" err="1" smtClean="0"/>
              <a:t>Gradiška</a:t>
            </a:r>
            <a:r>
              <a:rPr lang="cs-CZ" sz="2400" dirty="0" smtClean="0"/>
              <a:t> (13M€), </a:t>
            </a:r>
            <a:r>
              <a:rPr lang="cs-CZ" sz="2400" dirty="0" err="1" smtClean="0"/>
              <a:t>Đakovo</a:t>
            </a:r>
            <a:r>
              <a:rPr lang="cs-CZ" sz="2400" dirty="0" smtClean="0"/>
              <a:t>(31M€), </a:t>
            </a:r>
            <a:r>
              <a:rPr lang="cs-CZ" sz="2400" dirty="0" err="1" smtClean="0"/>
              <a:t>Vrbovec</a:t>
            </a:r>
            <a:r>
              <a:rPr lang="cs-CZ" sz="2400" dirty="0" smtClean="0"/>
              <a:t>(6M€), </a:t>
            </a:r>
            <a:r>
              <a:rPr lang="cs-CZ" sz="2400" dirty="0" err="1" smtClean="0"/>
              <a:t>Krapina</a:t>
            </a:r>
            <a:r>
              <a:rPr lang="cs-CZ" sz="2400" dirty="0" smtClean="0"/>
              <a:t>(5,8M€), </a:t>
            </a:r>
            <a:r>
              <a:rPr lang="cs-CZ" sz="2400" dirty="0" err="1" smtClean="0"/>
              <a:t>Velika</a:t>
            </a:r>
            <a:r>
              <a:rPr lang="cs-CZ" sz="2400" dirty="0" smtClean="0"/>
              <a:t> </a:t>
            </a:r>
            <a:r>
              <a:rPr lang="cs-CZ" sz="2400" dirty="0" err="1" smtClean="0"/>
              <a:t>Gorica</a:t>
            </a:r>
            <a:r>
              <a:rPr lang="cs-CZ" sz="2400" dirty="0" smtClean="0"/>
              <a:t>(5,5M€), </a:t>
            </a:r>
            <a:r>
              <a:rPr lang="cs-CZ" sz="2400" dirty="0" err="1" smtClean="0"/>
              <a:t>Samobor</a:t>
            </a:r>
            <a:r>
              <a:rPr lang="cs-CZ" sz="2400" dirty="0" smtClean="0"/>
              <a:t> 10M€), </a:t>
            </a:r>
            <a:r>
              <a:rPr lang="cs-CZ" sz="2400" dirty="0" err="1" smtClean="0"/>
              <a:t>Dugo</a:t>
            </a:r>
            <a:r>
              <a:rPr lang="cs-CZ" sz="2400" dirty="0" smtClean="0"/>
              <a:t> Selo(14,8M€)</a:t>
            </a:r>
          </a:p>
          <a:p>
            <a:pPr marL="0" indent="0"/>
            <a:endParaRPr lang="cs-CZ" sz="2600" dirty="0" smtClean="0">
              <a:solidFill>
                <a:srgbClr val="FF0066"/>
              </a:solidFill>
            </a:endParaRPr>
          </a:p>
          <a:p>
            <a:pPr marL="0" indent="0"/>
            <a:endParaRPr lang="cs-CZ" sz="2600" dirty="0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Evropské fondy  2012-2013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836738"/>
            <a:ext cx="9359900" cy="5256212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cs-CZ" sz="2200" smtClean="0">
                <a:solidFill>
                  <a:srgbClr val="FF0000"/>
                </a:solidFill>
              </a:rPr>
              <a:t>Celková vyčleněná částka 2,2 mld.€ </a:t>
            </a:r>
            <a:r>
              <a:rPr lang="cs-CZ" sz="2200" smtClean="0"/>
              <a:t>(kromě EARDF)</a:t>
            </a:r>
          </a:p>
          <a:p>
            <a:pPr marL="0" indent="0">
              <a:lnSpc>
                <a:spcPct val="90000"/>
              </a:lnSpc>
              <a:buFont typeface="Arial" charset="0"/>
              <a:buChar char="•"/>
            </a:pPr>
            <a:endParaRPr lang="cs-CZ" sz="2200" smtClean="0"/>
          </a:p>
          <a:p>
            <a:pPr marL="0" indent="0">
              <a:lnSpc>
                <a:spcPct val="90000"/>
              </a:lnSpc>
              <a:buFont typeface="Arial" charset="0"/>
              <a:buChar char="•"/>
            </a:pPr>
            <a:r>
              <a:rPr lang="cs-CZ" sz="2200" smtClean="0">
                <a:solidFill>
                  <a:schemeClr val="accent1"/>
                </a:solidFill>
              </a:rPr>
              <a:t>Z Kohezního fondu cca 660 mil.€ </a:t>
            </a:r>
          </a:p>
          <a:p>
            <a:pPr lvl="2" indent="0">
              <a:lnSpc>
                <a:spcPct val="90000"/>
              </a:lnSpc>
              <a:buFont typeface="Arial" charset="0"/>
              <a:buChar char="•"/>
            </a:pPr>
            <a:r>
              <a:rPr lang="cs-CZ" sz="2200" smtClean="0">
                <a:solidFill>
                  <a:schemeClr val="accent1"/>
                </a:solidFill>
              </a:rPr>
              <a:t>cca 330 mil.€ na železniční infrastrukturu </a:t>
            </a:r>
          </a:p>
          <a:p>
            <a:pPr lvl="2" indent="0">
              <a:lnSpc>
                <a:spcPct val="90000"/>
              </a:lnSpc>
              <a:buFont typeface="Arial" charset="0"/>
              <a:buChar char="•"/>
            </a:pPr>
            <a:r>
              <a:rPr lang="cs-CZ" sz="2200" smtClean="0">
                <a:solidFill>
                  <a:schemeClr val="accent1"/>
                </a:solidFill>
              </a:rPr>
              <a:t>cca 330 mil.€ na projekty týkající se ochrany životního prostředí v oblasti vodního hospodářství</a:t>
            </a:r>
          </a:p>
          <a:p>
            <a:pPr lvl="2" indent="0">
              <a:lnSpc>
                <a:spcPct val="90000"/>
              </a:lnSpc>
              <a:buFont typeface="Arial" charset="0"/>
              <a:buChar char="•"/>
            </a:pPr>
            <a:endParaRPr lang="cs-CZ" sz="2200" smtClean="0">
              <a:solidFill>
                <a:schemeClr val="accent1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Char char="•"/>
            </a:pPr>
            <a:r>
              <a:rPr lang="cs-CZ" sz="2200" smtClean="0">
                <a:solidFill>
                  <a:schemeClr val="accent1"/>
                </a:solidFill>
              </a:rPr>
              <a:t>Z Evropského fondu pro regionální rozvoj 			</a:t>
            </a:r>
          </a:p>
          <a:p>
            <a:pPr lvl="2" indent="0">
              <a:lnSpc>
                <a:spcPct val="90000"/>
              </a:lnSpc>
              <a:buFont typeface="Arial" charset="0"/>
              <a:buChar char="•"/>
            </a:pPr>
            <a:r>
              <a:rPr lang="cs-CZ" sz="2200" smtClean="0">
                <a:solidFill>
                  <a:schemeClr val="accent1"/>
                </a:solidFill>
              </a:rPr>
              <a:t>cca 360 mil.€ na projekty ochrany ŽP v oblasti odpadového hospodářství (skládky pevného odpadu) </a:t>
            </a:r>
          </a:p>
          <a:p>
            <a:pPr lvl="2" indent="0">
              <a:lnSpc>
                <a:spcPct val="90000"/>
              </a:lnSpc>
              <a:buFont typeface="Arial" charset="0"/>
              <a:buChar char="•"/>
            </a:pPr>
            <a:r>
              <a:rPr lang="cs-CZ" sz="2200" smtClean="0">
                <a:solidFill>
                  <a:schemeClr val="accent1"/>
                </a:solidFill>
              </a:rPr>
              <a:t>360 mil.€ na rozvoj vodní dopravy (říční a mořské přístavy) </a:t>
            </a:r>
          </a:p>
          <a:p>
            <a:pPr lvl="2" indent="0">
              <a:lnSpc>
                <a:spcPct val="90000"/>
              </a:lnSpc>
              <a:buFont typeface="Arial" charset="0"/>
              <a:buChar char="•"/>
            </a:pPr>
            <a:r>
              <a:rPr lang="cs-CZ" sz="2200" smtClean="0"/>
              <a:t>360 mil.€ na regionální konkurenceschopnost (nemocnice, školy…)</a:t>
            </a:r>
          </a:p>
          <a:p>
            <a:pPr lvl="2" indent="0">
              <a:lnSpc>
                <a:spcPct val="90000"/>
              </a:lnSpc>
              <a:buFont typeface="Arial" charset="0"/>
              <a:buChar char="•"/>
            </a:pPr>
            <a:endParaRPr lang="cs-CZ" sz="2200" smtClean="0"/>
          </a:p>
          <a:p>
            <a:pPr marL="0" indent="0">
              <a:lnSpc>
                <a:spcPct val="90000"/>
              </a:lnSpc>
              <a:buFont typeface="Arial" charset="0"/>
              <a:buChar char="•"/>
            </a:pPr>
            <a:r>
              <a:rPr lang="cs-CZ" sz="2200" smtClean="0"/>
              <a:t>Z Evropského sociálního fondu 440 mil.€ na sociální programy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becne-CZ-final">
  <a:themeElements>
    <a:clrScheme name="šablona-prezentace-CT-Praha 1">
      <a:dk1>
        <a:srgbClr val="000000"/>
      </a:dk1>
      <a:lt1>
        <a:srgbClr val="FFFFFF"/>
      </a:lt1>
      <a:dk2>
        <a:srgbClr val="3E5F92"/>
      </a:dk2>
      <a:lt2>
        <a:srgbClr val="EDE9E0"/>
      </a:lt2>
      <a:accent1>
        <a:srgbClr val="255791"/>
      </a:accent1>
      <a:accent2>
        <a:srgbClr val="BA1F1E"/>
      </a:accent2>
      <a:accent3>
        <a:srgbClr val="FFFFFF"/>
      </a:accent3>
      <a:accent4>
        <a:srgbClr val="000000"/>
      </a:accent4>
      <a:accent5>
        <a:srgbClr val="ACB4C7"/>
      </a:accent5>
      <a:accent6>
        <a:srgbClr val="A81B1A"/>
      </a:accent6>
      <a:hlink>
        <a:srgbClr val="ABCA27"/>
      </a:hlink>
      <a:folHlink>
        <a:srgbClr val="DA8D14"/>
      </a:folHlink>
    </a:clrScheme>
    <a:fontScheme name="šablona-prezentace-CT-Prah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šablona-prezentace-CT-Praha 1">
        <a:dk1>
          <a:srgbClr val="000000"/>
        </a:dk1>
        <a:lt1>
          <a:srgbClr val="FFFFFF"/>
        </a:lt1>
        <a:dk2>
          <a:srgbClr val="3E5F92"/>
        </a:dk2>
        <a:lt2>
          <a:srgbClr val="EDE9E0"/>
        </a:lt2>
        <a:accent1>
          <a:srgbClr val="255791"/>
        </a:accent1>
        <a:accent2>
          <a:srgbClr val="BA1F1E"/>
        </a:accent2>
        <a:accent3>
          <a:srgbClr val="FFFFFF"/>
        </a:accent3>
        <a:accent4>
          <a:srgbClr val="000000"/>
        </a:accent4>
        <a:accent5>
          <a:srgbClr val="ACB4C7"/>
        </a:accent5>
        <a:accent6>
          <a:srgbClr val="A81B1A"/>
        </a:accent6>
        <a:hlink>
          <a:srgbClr val="ABCA27"/>
        </a:hlink>
        <a:folHlink>
          <a:srgbClr val="DA8D1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ztrade_sablona09022007">
  <a:themeElements>
    <a:clrScheme name="1_cztrade_sablona09022007 1">
      <a:dk1>
        <a:srgbClr val="000000"/>
      </a:dk1>
      <a:lt1>
        <a:srgbClr val="FFFFFF"/>
      </a:lt1>
      <a:dk2>
        <a:srgbClr val="3E5F92"/>
      </a:dk2>
      <a:lt2>
        <a:srgbClr val="EDE9E0"/>
      </a:lt2>
      <a:accent1>
        <a:srgbClr val="255791"/>
      </a:accent1>
      <a:accent2>
        <a:srgbClr val="BA1F1E"/>
      </a:accent2>
      <a:accent3>
        <a:srgbClr val="FFFFFF"/>
      </a:accent3>
      <a:accent4>
        <a:srgbClr val="000000"/>
      </a:accent4>
      <a:accent5>
        <a:srgbClr val="ACB4C7"/>
      </a:accent5>
      <a:accent6>
        <a:srgbClr val="A81B1A"/>
      </a:accent6>
      <a:hlink>
        <a:srgbClr val="ABCA27"/>
      </a:hlink>
      <a:folHlink>
        <a:srgbClr val="DA8D14"/>
      </a:folHlink>
    </a:clrScheme>
    <a:fontScheme name="1_cztrade_sablona09022007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ztrade_sablona09022007 1">
        <a:dk1>
          <a:srgbClr val="000000"/>
        </a:dk1>
        <a:lt1>
          <a:srgbClr val="FFFFFF"/>
        </a:lt1>
        <a:dk2>
          <a:srgbClr val="3E5F92"/>
        </a:dk2>
        <a:lt2>
          <a:srgbClr val="EDE9E0"/>
        </a:lt2>
        <a:accent1>
          <a:srgbClr val="255791"/>
        </a:accent1>
        <a:accent2>
          <a:srgbClr val="BA1F1E"/>
        </a:accent2>
        <a:accent3>
          <a:srgbClr val="FFFFFF"/>
        </a:accent3>
        <a:accent4>
          <a:srgbClr val="000000"/>
        </a:accent4>
        <a:accent5>
          <a:srgbClr val="ACB4C7"/>
        </a:accent5>
        <a:accent6>
          <a:srgbClr val="A81B1A"/>
        </a:accent6>
        <a:hlink>
          <a:srgbClr val="ABCA27"/>
        </a:hlink>
        <a:folHlink>
          <a:srgbClr val="DA8D1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AEA35E65562E64FBB226B8E951C2570" ma:contentTypeVersion="0" ma:contentTypeDescription="Vytvořit nový dokument" ma:contentTypeScope="" ma:versionID="af6d843c4bede7c6499c0e236693fafe">
  <xsd:schema xmlns:xsd="http://www.w3.org/2001/XMLSchema" xmlns:p="http://schemas.microsoft.com/office/2006/metadata/properties" targetNamespace="http://schemas.microsoft.com/office/2006/metadata/properties" ma:root="true" ma:fieldsID="41dc38792989f31c59349e0e241a311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4A9704-D6A1-46CA-A62E-70AFFA238E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2D2916A-B42B-4758-9162-88BC547A0F9B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27B67FA-4DA3-481B-BB63-8B453F4811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obecne-CZ-final</Template>
  <TotalTime>1079</TotalTime>
  <Words>910</Words>
  <Application>Microsoft Office PowerPoint</Application>
  <PresentationFormat>Vlastní</PresentationFormat>
  <Paragraphs>194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obecne-CZ-final</vt:lpstr>
      <vt:lpstr>1_cztrade_sablona09022007</vt:lpstr>
      <vt:lpstr>Robert Vindiš CzechTrade Záhřeb  Podpora českým exportérům agenturou CzechTrade Možnosti pro české firmy, Chorvatsko</vt:lpstr>
      <vt:lpstr>Služby CzechTrade</vt:lpstr>
      <vt:lpstr>Od zakázky k exportu</vt:lpstr>
      <vt:lpstr>Snímek 4</vt:lpstr>
      <vt:lpstr>PRODUKTY A SLUŽBY CZECHTRADE</vt:lpstr>
      <vt:lpstr>Snímek 6</vt:lpstr>
      <vt:lpstr>Perspektivní obory a odvětví</vt:lpstr>
      <vt:lpstr>IPA – Instrument for Pre-accession Assistance</vt:lpstr>
      <vt:lpstr>Evropské fondy  2012-2013</vt:lpstr>
      <vt:lpstr>Centra na zpracování odpadu – FÁZE PŘÍPRAVY</vt:lpstr>
      <vt:lpstr>Projekt Jadran – 280 mil. €</vt:lpstr>
      <vt:lpstr>Projekt Vnitřní vody-Sáva Dráva Dunaj</vt:lpstr>
      <vt:lpstr>Projekty ekonomické diplomacie – OEÚ ZÚ ČR v Záhřebu a CzechTrade Záhřeb</vt:lpstr>
      <vt:lpstr>Užitečné kontakty</vt:lpstr>
      <vt:lpstr>Snímek 15</vt:lpstr>
      <vt:lpstr>Adresa a kontakt</vt:lpstr>
      <vt:lpstr>Adresa a kontakt</vt:lpstr>
      <vt:lpstr>Snímek 18</vt:lpstr>
    </vt:vector>
  </TitlesOfParts>
  <Company>CzechTrade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pavlina.hanzlikova</dc:creator>
  <cp:lastModifiedBy>user</cp:lastModifiedBy>
  <cp:revision>9</cp:revision>
  <dcterms:created xsi:type="dcterms:W3CDTF">2010-01-14T09:58:53Z</dcterms:created>
  <dcterms:modified xsi:type="dcterms:W3CDTF">2010-09-12T18:12:13Z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0x0101007AEA35E65562E64FBB226B8E951C2570</vt:lpwstr>
  </property>
</Properties>
</file>