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12"/>
  </p:notesMasterIdLst>
  <p:handoutMasterIdLst>
    <p:handoutMasterId r:id="rId13"/>
  </p:handoutMasterIdLst>
  <p:sldIdLst>
    <p:sldId id="404" r:id="rId2"/>
    <p:sldId id="396" r:id="rId3"/>
    <p:sldId id="400" r:id="rId4"/>
    <p:sldId id="405" r:id="rId5"/>
    <p:sldId id="399" r:id="rId6"/>
    <p:sldId id="402" r:id="rId7"/>
    <p:sldId id="394" r:id="rId8"/>
    <p:sldId id="303" r:id="rId9"/>
    <p:sldId id="406" r:id="rId10"/>
    <p:sldId id="27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RRA Federico (ENV)" initials="PF(" lastIdx="2" clrIdx="0">
    <p:extLst>
      <p:ext uri="{19B8F6BF-5375-455C-9EA6-DF929625EA0E}">
        <p15:presenceInfo xmlns:p15="http://schemas.microsoft.com/office/powerpoint/2012/main" userId="S-1-5-21-1606980848-2025429265-839522115-931599" providerId="AD"/>
      </p:ext>
    </p:extLst>
  </p:cmAuthor>
  <p:cmAuthor id="2" name="RINCON LIEVANA Maria (ENV)" initials="RLM(" lastIdx="1" clrIdx="1">
    <p:extLst>
      <p:ext uri="{19B8F6BF-5375-455C-9EA6-DF929625EA0E}">
        <p15:presenceInfo xmlns:p15="http://schemas.microsoft.com/office/powerpoint/2012/main" userId="S-1-5-21-1606980848-2025429265-839522115-866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EA2"/>
    <a:srgbClr val="0356B1"/>
    <a:srgbClr val="1F4E9C"/>
    <a:srgbClr val="B7D57B"/>
    <a:srgbClr val="004494"/>
    <a:srgbClr val="035DC1"/>
    <a:srgbClr val="0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78870" autoAdjust="0"/>
  </p:normalViewPr>
  <p:slideViewPr>
    <p:cSldViewPr snapToGrid="0">
      <p:cViewPr varScale="1">
        <p:scale>
          <a:sx n="46" d="100"/>
          <a:sy n="46" d="100"/>
        </p:scale>
        <p:origin x="376" y="3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14/12/2022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14/12/2022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11452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5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Symbol" panose="05050102010706020507" pitchFamily="18" charset="2"/>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Packaging and Packaging Waste Regulation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is a revision of the Packaging and Packaging Waste Directive.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Symbol" panose="05050102010706020507" pitchFamily="18" charset="2"/>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aims of the Regulation are to prevent and reduce packaging waste, decrease the use of virgin materials and make all packaging recyclable by 2030.</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Symbol" panose="05050102010706020507" pitchFamily="18" charset="2"/>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These new rules will act on both the consumer and the industry side, which will put the sector on track for climate neutrality by 2050:</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Symbol" panose="05050102010706020507" pitchFamily="18" charset="2"/>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For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consumers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the rules will ensure reusable packaging options, get rid of unnecessary packaging, limit overpackaging and provide clear labels to support correct recycling.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Symbol" panose="05050102010706020507" pitchFamily="18" charset="2"/>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For the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industry</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they will create new business opportunities, especially for smaller companies, decrease the need for virgin materials, boosting Europe’s recycling capacity as well as making Europe less dependent on primary resources and external suppliers.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Symbol" panose="05050102010706020507" pitchFamily="18" charset="2"/>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Some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key measures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of the proposal include: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Targets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for packaging waste reduction in Member States and mandatory reuse or refill targets in sectors such as retail and catering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EU-wide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standards for over-packaging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Maximum allowed empty space in e-commerce packaging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Ban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on certain forms of unnecessary packaging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Design criteria for all packaging to increase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recycling</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rates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Mandatory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compostability</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for some packaging types, where composting is environmentally beneficial</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Mandatory deposit return system for plastic bottle and aluminium cans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Labels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on all packaging to facilitate correct waste sorting by consumers and corresponding labels on recycling bins to make it clear where to put each package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57332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ea typeface="+mn-lt"/>
                <a:cs typeface="+mn-lt"/>
              </a:rPr>
              <a:t>Monitoring framework for circular economy:</a:t>
            </a:r>
          </a:p>
          <a:p>
            <a:pPr marL="171450" indent="-171450">
              <a:buFont typeface="Arial" panose="020B0604020202020204" pitchFamily="34" charset="0"/>
              <a:buChar char="•"/>
            </a:pPr>
            <a:r>
              <a:rPr lang="en-US" sz="1200" dirty="0">
                <a:ea typeface="+mn-lt"/>
                <a:cs typeface="+mn-lt"/>
              </a:rPr>
              <a:t>First framework from 2018</a:t>
            </a:r>
          </a:p>
          <a:p>
            <a:pPr marL="171450" indent="-171450">
              <a:buFont typeface="Arial" panose="020B0604020202020204" pitchFamily="34" charset="0"/>
              <a:buChar char="•"/>
            </a:pPr>
            <a:r>
              <a:rPr lang="en-US" dirty="0"/>
              <a:t>The first monitoring framework has a set of ten indicators grouped into four stages and aspects of the circular economy: (1) production and consumption, (2) waste management, (3) secondary raw materials and (4) competitiveness and innovation. This broadly follows the logic and structure of the circular economy action plan.</a:t>
            </a:r>
          </a:p>
          <a:p>
            <a:pPr marL="171450" indent="-171450">
              <a:buFont typeface="Arial" panose="020B0604020202020204" pitchFamily="34" charset="0"/>
              <a:buChar char="•"/>
            </a:pPr>
            <a:r>
              <a:rPr lang="en-US" sz="1200" dirty="0">
                <a:ea typeface="+mn-lt"/>
                <a:cs typeface="+mn-lt"/>
              </a:rPr>
              <a:t>In the revision, indicators will </a:t>
            </a:r>
            <a:r>
              <a:rPr lang="en-US" sz="1200">
                <a:ea typeface="+mn-lt"/>
                <a:cs typeface="+mn-lt"/>
              </a:rPr>
              <a:t>be updated.</a:t>
            </a:r>
            <a:endParaRPr lang="en-US" sz="1200" dirty="0">
              <a:ea typeface="+mn-lt"/>
              <a:cs typeface="+mn-lt"/>
            </a:endParaRPr>
          </a:p>
          <a:p>
            <a:pPr marL="171450" indent="-171450">
              <a:buFont typeface="Arial" panose="020B0604020202020204" pitchFamily="34" charset="0"/>
              <a:buChar char="•"/>
            </a:pPr>
            <a:endParaRPr lang="en-US" sz="1200" dirty="0">
              <a:ea typeface="+mn-lt"/>
              <a:cs typeface="+mn-lt"/>
            </a:endParaRPr>
          </a:p>
          <a:p>
            <a:r>
              <a:rPr lang="en-US" sz="1200" dirty="0"/>
              <a:t/>
            </a:r>
            <a:br>
              <a:rPr lang="en-US" sz="1200" dirty="0"/>
            </a:br>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50373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In parallel with policy development, we are also working to strengthen cooperation and information sharing among different stakeholders and across value-chains. Diversity is the best recipe for innovation and progress, and creating the conditions for a multitude of ideas to thrive is the key to success.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cooperation with the European Economic and Social Committee, the European Commission</a:t>
            </a:r>
            <a:r>
              <a:rPr lang="en-US" baseline="0" dirty="0">
                <a:latin typeface="Times New Roman" panose="02020603050405020304" pitchFamily="18" charset="0"/>
                <a:cs typeface="Times New Roman" panose="02020603050405020304" pitchFamily="18" charset="0"/>
              </a:rPr>
              <a:t> manages </a:t>
            </a:r>
            <a:r>
              <a:rPr lang="en-US" dirty="0">
                <a:latin typeface="Times New Roman" panose="02020603050405020304" pitchFamily="18" charset="0"/>
                <a:cs typeface="Times New Roman" panose="02020603050405020304" pitchFamily="18" charset="0"/>
              </a:rPr>
              <a:t>the European Circular Economy Stakeholder Platform.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virtual open space which aims at promoting Europe's transition to a circular economy by facilitating policy dialogue among stakeholders and by disseminating activities, information, good practices, and strategies on the circular economy. Stakeholders started sharing their expertise and made them available for replication.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encourage you to do the same and become a recognized actor in the circular transition. </a:t>
            </a:r>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05580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65633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48197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0841521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7280992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67735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08888011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32241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8842646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2776825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91908679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144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95009953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22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71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56029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26278798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C79FD-C571-418B-AB0F-5EE936C85276}" type="slidenum">
              <a:rPr lang="en-GB" smtClean="0"/>
              <a:pPr/>
              <a:t>‹#›</a:t>
            </a:fld>
            <a:endParaRPr lang="en-GB" dirty="0"/>
          </a:p>
        </p:txBody>
      </p:sp>
      <p:sp>
        <p:nvSpPr>
          <p:cNvPr id="5" name="Date Placeholder 4"/>
          <p:cNvSpPr>
            <a:spLocks noGrp="1"/>
          </p:cNvSpPr>
          <p:nvPr>
            <p:ph type="dt" sz="half" idx="10"/>
          </p:nvPr>
        </p:nvSpPr>
        <p:spPr/>
        <p:txBody>
          <a:bodyPr/>
          <a:lstStyle/>
          <a:p>
            <a:fld id="{B61BEF0D-F0BB-DE4B-95CE-6DB70DBA9567}" type="datetimeFigureOut">
              <a:rPr lang="en-US" smtClean="0"/>
              <a:pPr/>
              <a:t>12/14/2022</a:t>
            </a:fld>
            <a:endParaRPr lang="en-US" dirty="0"/>
          </a:p>
        </p:txBody>
      </p:sp>
    </p:spTree>
    <p:extLst>
      <p:ext uri="{BB962C8B-B14F-4D97-AF65-F5344CB8AC3E}">
        <p14:creationId xmlns:p14="http://schemas.microsoft.com/office/powerpoint/2010/main" val="2840765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6C79FD-C571-418B-AB0F-5EE936C85276}" type="slidenum">
              <a:rPr lang="en-GB" smtClean="0"/>
              <a:pPr/>
              <a:t>‹#›</a:t>
            </a:fld>
            <a:endParaRPr lang="en-GB" dirty="0"/>
          </a:p>
        </p:txBody>
      </p:sp>
      <p:pic>
        <p:nvPicPr>
          <p:cNvPr id="18" name="Picture 17"/>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31049146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662" r:id="rId17"/>
    <p:sldLayoutId id="2147483657" r:id="rId18"/>
    <p:sldLayoutId id="2147483670" r:id="rId19"/>
    <p:sldLayoutId id="2147483650" r:id="rId20"/>
    <p:sldLayoutId id="2147483660" r:id="rId21"/>
    <p:sldLayoutId id="2147483652" r:id="rId22"/>
    <p:sldLayoutId id="2147483653" r:id="rId23"/>
    <p:sldLayoutId id="2147483654" r:id="rId24"/>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www.instagram.com/ourplanet_eu/" TargetMode="External"/><Relationship Id="rId3" Type="http://schemas.openxmlformats.org/officeDocument/2006/relationships/image" Target="../media/image25.png"/><Relationship Id="rId7" Type="http://schemas.openxmlformats.org/officeDocument/2006/relationships/hyperlink" Target="https://www.facebook.com/EUEnvironment/" TargetMode="External"/><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witter.com/eu_env" TargetMode="External"/><Relationship Id="rId11"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hyperlink" Target="https://www.linkedin.com/company/european-commission/" TargetMode="External"/><Relationship Id="rId4" Type="http://schemas.openxmlformats.org/officeDocument/2006/relationships/hyperlink" Target="https://ec.europa.eu/environment/strategy/circular-economy-action-plan_it" TargetMode="External"/><Relationship Id="rId9" Type="http://schemas.openxmlformats.org/officeDocument/2006/relationships/hyperlink" Target="https://www.linkedin.com/showcase/eu-environment-climate/?originalSubdomain=be" TargetMode="External"/><Relationship Id="rId1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irculareconomy.europa.eu/platform/" TargetMode="Externa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10;&#10;Description automatically generated">
            <a:extLst>
              <a:ext uri="{FF2B5EF4-FFF2-40B4-BE49-F238E27FC236}">
                <a16:creationId xmlns:a16="http://schemas.microsoft.com/office/drawing/2014/main" id="{1F6BA829-E637-7211-1483-7B55F04A3A5C}"/>
              </a:ext>
            </a:extLst>
          </p:cNvPr>
          <p:cNvPicPr>
            <a:picLocks noGrp="1" noChangeAspect="1"/>
          </p:cNvPicPr>
          <p:nvPr>
            <p:ph idx="1"/>
          </p:nvPr>
        </p:nvPicPr>
        <p:blipFill>
          <a:blip r:embed="rId3"/>
          <a:stretch>
            <a:fillRect/>
          </a:stretch>
        </p:blipFill>
        <p:spPr>
          <a:xfrm>
            <a:off x="1160671" y="1496291"/>
            <a:ext cx="4155976" cy="4647910"/>
          </a:xfrm>
        </p:spPr>
      </p:pic>
      <p:pic>
        <p:nvPicPr>
          <p:cNvPr id="5" name="Picture 5">
            <a:extLst>
              <a:ext uri="{FF2B5EF4-FFF2-40B4-BE49-F238E27FC236}">
                <a16:creationId xmlns:a16="http://schemas.microsoft.com/office/drawing/2014/main" id="{6D5845A3-7E4B-9FC2-FAD8-06C875A21C46}"/>
              </a:ext>
            </a:extLst>
          </p:cNvPr>
          <p:cNvPicPr>
            <a:picLocks noChangeAspect="1"/>
          </p:cNvPicPr>
          <p:nvPr/>
        </p:nvPicPr>
        <p:blipFill>
          <a:blip r:embed="rId4"/>
          <a:stretch>
            <a:fillRect/>
          </a:stretch>
        </p:blipFill>
        <p:spPr>
          <a:xfrm>
            <a:off x="6210795" y="1496291"/>
            <a:ext cx="4668718" cy="4833782"/>
          </a:xfrm>
          <a:prstGeom prst="rect">
            <a:avLst/>
          </a:prstGeom>
        </p:spPr>
      </p:pic>
      <p:sp>
        <p:nvSpPr>
          <p:cNvPr id="9" name="Rectangle 8"/>
          <p:cNvSpPr/>
          <p:nvPr/>
        </p:nvSpPr>
        <p:spPr>
          <a:xfrm>
            <a:off x="929569" y="603739"/>
            <a:ext cx="9086601" cy="523220"/>
          </a:xfrm>
          <a:prstGeom prst="rect">
            <a:avLst/>
          </a:prstGeom>
        </p:spPr>
        <p:txBody>
          <a:bodyPr wrap="square">
            <a:spAutoFit/>
          </a:bodyPr>
          <a:lstStyle/>
          <a:p>
            <a:r>
              <a:rPr lang="cs-CZ" sz="2800" b="1" dirty="0" err="1" smtClean="0">
                <a:solidFill>
                  <a:srgbClr val="00B050"/>
                </a:solidFill>
                <a:latin typeface="Arial" panose="020B0604020202020204" pitchFamily="34" charset="0"/>
                <a:ea typeface="Calibri" panose="020F0502020204030204" pitchFamily="34" charset="0"/>
              </a:rPr>
              <a:t>Cirkularní</a:t>
            </a:r>
            <a:r>
              <a:rPr lang="cs-CZ" sz="2800" b="1" dirty="0" smtClean="0">
                <a:solidFill>
                  <a:srgbClr val="00B050"/>
                </a:solidFill>
                <a:latin typeface="Arial" panose="020B0604020202020204" pitchFamily="34" charset="0"/>
                <a:ea typeface="Calibri" panose="020F0502020204030204" pitchFamily="34" charset="0"/>
              </a:rPr>
              <a:t> ekonomika – investice do budoucnosti</a:t>
            </a:r>
            <a:endParaRPr lang="en-GB" sz="2800" b="1" dirty="0">
              <a:solidFill>
                <a:srgbClr val="00B050"/>
              </a:solidFill>
            </a:endParaRPr>
          </a:p>
        </p:txBody>
      </p:sp>
    </p:spTree>
    <p:extLst>
      <p:ext uri="{BB962C8B-B14F-4D97-AF65-F5344CB8AC3E}">
        <p14:creationId xmlns:p14="http://schemas.microsoft.com/office/powerpoint/2010/main" val="3251959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1799" y="268884"/>
            <a:ext cx="8596668" cy="1320800"/>
          </a:xfrm>
        </p:spPr>
        <p:txBody>
          <a:bodyPr>
            <a:normAutofit/>
          </a:bodyPr>
          <a:lstStyle/>
          <a:p>
            <a:r>
              <a:rPr lang="en-IE" sz="3400" i="1" dirty="0">
                <a:solidFill>
                  <a:srgbClr val="00B050"/>
                </a:solidFill>
              </a:rPr>
              <a:t>Learn more &amp; Keep in touch</a:t>
            </a:r>
            <a:endParaRPr lang="en-GB" sz="3400" i="1" dirty="0">
              <a:solidFill>
                <a:srgbClr val="00B05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22" y="1366038"/>
            <a:ext cx="684199" cy="750146"/>
          </a:xfrm>
          <a:prstGeom prst="rect">
            <a:avLst/>
          </a:prstGeom>
        </p:spPr>
      </p:pic>
      <p:sp>
        <p:nvSpPr>
          <p:cNvPr id="2" name="Rectangle 1"/>
          <p:cNvSpPr/>
          <p:nvPr/>
        </p:nvSpPr>
        <p:spPr>
          <a:xfrm>
            <a:off x="1817494" y="1553983"/>
            <a:ext cx="4030270" cy="338554"/>
          </a:xfrm>
          <a:prstGeom prst="rect">
            <a:avLst/>
          </a:prstGeom>
        </p:spPr>
        <p:txBody>
          <a:bodyPr wrap="none">
            <a:spAutoFit/>
          </a:bodyPr>
          <a:lstStyle/>
          <a:p>
            <a:r>
              <a:rPr lang="en-US" sz="1600" dirty="0">
                <a:hlinkClick r:id="rId4"/>
              </a:rPr>
              <a:t>Circular economy action plan (europa.eu)</a:t>
            </a:r>
            <a:endParaRPr lang="en-IE" sz="12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797" y="2251103"/>
            <a:ext cx="640631" cy="702230"/>
          </a:xfrm>
          <a:prstGeom prst="rect">
            <a:avLst/>
          </a:prstGeom>
        </p:spPr>
      </p:pic>
      <p:sp>
        <p:nvSpPr>
          <p:cNvPr id="9" name="Rectangle 8"/>
          <p:cNvSpPr/>
          <p:nvPr/>
        </p:nvSpPr>
        <p:spPr>
          <a:xfrm>
            <a:off x="1817494" y="2429110"/>
            <a:ext cx="1119217" cy="338554"/>
          </a:xfrm>
          <a:prstGeom prst="rect">
            <a:avLst/>
          </a:prstGeom>
        </p:spPr>
        <p:txBody>
          <a:bodyPr wrap="none">
            <a:spAutoFit/>
          </a:bodyPr>
          <a:lstStyle/>
          <a:p>
            <a:r>
              <a:rPr lang="en-IE" sz="1600" dirty="0">
                <a:hlinkClick r:id="rId6"/>
              </a:rPr>
              <a:t>@EU_ENV </a:t>
            </a:r>
            <a:endParaRPr lang="en-GB" sz="1200" dirty="0"/>
          </a:p>
        </p:txBody>
      </p:sp>
      <p:sp>
        <p:nvSpPr>
          <p:cNvPr id="10" name="Rectangle 9"/>
          <p:cNvSpPr/>
          <p:nvPr/>
        </p:nvSpPr>
        <p:spPr>
          <a:xfrm>
            <a:off x="1788686" y="3184074"/>
            <a:ext cx="6096000" cy="338554"/>
          </a:xfrm>
          <a:prstGeom prst="rect">
            <a:avLst/>
          </a:prstGeom>
        </p:spPr>
        <p:txBody>
          <a:bodyPr>
            <a:spAutoFit/>
          </a:bodyPr>
          <a:lstStyle/>
          <a:p>
            <a:r>
              <a:rPr lang="en-IE" sz="1600" dirty="0">
                <a:hlinkClick r:id="rId7"/>
              </a:rPr>
              <a:t>@EUEnvironment </a:t>
            </a:r>
            <a:endParaRPr lang="en-GB" sz="1200"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722" y="3027757"/>
            <a:ext cx="620230" cy="681506"/>
          </a:xfrm>
          <a:prstGeom prst="rect">
            <a:avLst/>
          </a:prstGeom>
        </p:spPr>
      </p:pic>
      <p:sp>
        <p:nvSpPr>
          <p:cNvPr id="12" name="Rectangle 11"/>
          <p:cNvSpPr/>
          <p:nvPr/>
        </p:nvSpPr>
        <p:spPr>
          <a:xfrm>
            <a:off x="1788686" y="4021553"/>
            <a:ext cx="6096000" cy="338554"/>
          </a:xfrm>
          <a:prstGeom prst="rect">
            <a:avLst/>
          </a:prstGeom>
        </p:spPr>
        <p:txBody>
          <a:bodyPr>
            <a:spAutoFit/>
          </a:bodyPr>
          <a:lstStyle/>
          <a:p>
            <a:r>
              <a:rPr lang="en-IE" sz="1600" dirty="0">
                <a:hlinkClick r:id="rId9"/>
              </a:rPr>
              <a:t>EU Environment and Climate</a:t>
            </a:r>
            <a:endParaRPr lang="en-GB" sz="1200" dirty="0">
              <a:hlinkClick r:id="rId10"/>
            </a:endParaRPr>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0722" y="3850077"/>
            <a:ext cx="620230" cy="681506"/>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3390" y="4709973"/>
            <a:ext cx="647562" cy="711537"/>
          </a:xfrm>
          <a:prstGeom prst="rect">
            <a:avLst/>
          </a:prstGeom>
        </p:spPr>
      </p:pic>
      <p:sp>
        <p:nvSpPr>
          <p:cNvPr id="15" name="Rectangle 14"/>
          <p:cNvSpPr/>
          <p:nvPr/>
        </p:nvSpPr>
        <p:spPr>
          <a:xfrm>
            <a:off x="1817494" y="4824827"/>
            <a:ext cx="3798073" cy="338554"/>
          </a:xfrm>
          <a:prstGeom prst="rect">
            <a:avLst/>
          </a:prstGeom>
        </p:spPr>
        <p:txBody>
          <a:bodyPr wrap="square">
            <a:spAutoFit/>
          </a:bodyPr>
          <a:lstStyle/>
          <a:p>
            <a:r>
              <a:rPr lang="en-IE" sz="1600" dirty="0">
                <a:hlinkClick r:id="rId13"/>
              </a:rPr>
              <a:t>ourplanet_eu</a:t>
            </a:r>
            <a:r>
              <a:rPr lang="en-IE" sz="1600" dirty="0"/>
              <a:t> </a:t>
            </a:r>
            <a:endParaRPr lang="en-GB" sz="1200" dirty="0"/>
          </a:p>
        </p:txBody>
      </p:sp>
      <p:pic>
        <p:nvPicPr>
          <p:cNvPr id="1026" name="Picture 2" descr="Email Symbol: afbeeldingen, stockfoto&amp;#39;s en vectoren | Shutterstock"/>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6278" b="22913"/>
          <a:stretch/>
        </p:blipFill>
        <p:spPr bwMode="auto">
          <a:xfrm>
            <a:off x="918204" y="5599900"/>
            <a:ext cx="787815" cy="51591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788686" y="5628101"/>
            <a:ext cx="6096000" cy="338554"/>
          </a:xfrm>
          <a:prstGeom prst="rect">
            <a:avLst/>
          </a:prstGeom>
        </p:spPr>
        <p:txBody>
          <a:bodyPr>
            <a:spAutoFit/>
          </a:bodyPr>
          <a:lstStyle/>
          <a:p>
            <a:r>
              <a:rPr lang="cs-CZ" sz="1600" b="1" i="1" dirty="0" err="1" smtClean="0"/>
              <a:t>josef</a:t>
            </a:r>
            <a:r>
              <a:rPr lang="en-IE" sz="1600" b="1" i="1" dirty="0" smtClean="0"/>
              <a:t>.</a:t>
            </a:r>
            <a:r>
              <a:rPr lang="cs-CZ" sz="1600" b="1" i="1" dirty="0" err="1" smtClean="0"/>
              <a:t>schwarz</a:t>
            </a:r>
            <a:r>
              <a:rPr lang="en-IE" sz="1600" b="1" i="1" dirty="0" smtClean="0"/>
              <a:t>@ec.europa.eu</a:t>
            </a:r>
            <a:endParaRPr lang="en-GB" sz="1200" b="1" i="1" dirty="0"/>
          </a:p>
        </p:txBody>
      </p:sp>
    </p:spTree>
    <p:extLst>
      <p:ext uri="{BB962C8B-B14F-4D97-AF65-F5344CB8AC3E}">
        <p14:creationId xmlns:p14="http://schemas.microsoft.com/office/powerpoint/2010/main" val="12446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818" y="544212"/>
            <a:ext cx="10515600" cy="782357"/>
          </a:xfrm>
        </p:spPr>
        <p:txBody>
          <a:bodyPr>
            <a:normAutofit/>
          </a:bodyPr>
          <a:lstStyle/>
          <a:p>
            <a:pPr algn="ctr"/>
            <a:r>
              <a:rPr lang="cs-CZ" i="1" dirty="0" err="1" smtClean="0">
                <a:solidFill>
                  <a:srgbClr val="00B050"/>
                </a:solidFill>
                <a:latin typeface="EC Square Sans Cond Pro" panose="020B0506040000020004" pitchFamily="34" charset="0"/>
                <a:cs typeface="Arial" panose="020B0604020202020204" pitchFamily="34" charset="0"/>
              </a:rPr>
              <a:t>Circular</a:t>
            </a:r>
            <a:r>
              <a:rPr lang="cs-CZ" i="1" dirty="0" smtClean="0">
                <a:solidFill>
                  <a:srgbClr val="00B050"/>
                </a:solidFill>
                <a:latin typeface="EC Square Sans Cond Pro" panose="020B0506040000020004" pitchFamily="34" charset="0"/>
                <a:cs typeface="Arial" panose="020B0604020202020204" pitchFamily="34" charset="0"/>
              </a:rPr>
              <a:t> </a:t>
            </a:r>
            <a:r>
              <a:rPr lang="cs-CZ" i="1" dirty="0" err="1" smtClean="0">
                <a:solidFill>
                  <a:srgbClr val="00B050"/>
                </a:solidFill>
                <a:latin typeface="EC Square Sans Cond Pro" panose="020B0506040000020004" pitchFamily="34" charset="0"/>
                <a:cs typeface="Arial" panose="020B0604020202020204" pitchFamily="34" charset="0"/>
              </a:rPr>
              <a:t>Economy</a:t>
            </a:r>
            <a:r>
              <a:rPr lang="cs-CZ" i="1" dirty="0" smtClean="0">
                <a:solidFill>
                  <a:srgbClr val="00B050"/>
                </a:solidFill>
                <a:latin typeface="EC Square Sans Cond Pro" panose="020B0506040000020004" pitchFamily="34" charset="0"/>
                <a:cs typeface="Arial" panose="020B0604020202020204" pitchFamily="34" charset="0"/>
              </a:rPr>
              <a:t> </a:t>
            </a:r>
            <a:r>
              <a:rPr lang="cs-CZ" i="1" dirty="0" err="1" smtClean="0">
                <a:solidFill>
                  <a:srgbClr val="00B050"/>
                </a:solidFill>
                <a:latin typeface="EC Square Sans Cond Pro" panose="020B0506040000020004" pitchFamily="34" charset="0"/>
                <a:cs typeface="Arial" panose="020B0604020202020204" pitchFamily="34" charset="0"/>
              </a:rPr>
              <a:t>Action</a:t>
            </a:r>
            <a:r>
              <a:rPr lang="cs-CZ" i="1" dirty="0" smtClean="0">
                <a:solidFill>
                  <a:srgbClr val="00B050"/>
                </a:solidFill>
                <a:latin typeface="EC Square Sans Cond Pro" panose="020B0506040000020004" pitchFamily="34" charset="0"/>
                <a:cs typeface="Arial" panose="020B0604020202020204" pitchFamily="34" charset="0"/>
              </a:rPr>
              <a:t> </a:t>
            </a:r>
            <a:r>
              <a:rPr lang="cs-CZ" i="1" dirty="0" err="1" smtClean="0">
                <a:solidFill>
                  <a:srgbClr val="00B050"/>
                </a:solidFill>
                <a:latin typeface="EC Square Sans Cond Pro" panose="020B0506040000020004" pitchFamily="34" charset="0"/>
                <a:cs typeface="Arial" panose="020B0604020202020204" pitchFamily="34" charset="0"/>
              </a:rPr>
              <a:t>Plan</a:t>
            </a:r>
            <a:r>
              <a:rPr lang="cs-CZ" i="1" dirty="0" smtClean="0">
                <a:solidFill>
                  <a:srgbClr val="00B050"/>
                </a:solidFill>
                <a:latin typeface="EC Square Sans Cond Pro" panose="020B0506040000020004" pitchFamily="34" charset="0"/>
                <a:cs typeface="Arial" panose="020B0604020202020204" pitchFamily="34" charset="0"/>
              </a:rPr>
              <a:t> i</a:t>
            </a:r>
            <a:r>
              <a:rPr lang="fr-BE" i="1" dirty="0" err="1" smtClean="0">
                <a:solidFill>
                  <a:srgbClr val="00B050"/>
                </a:solidFill>
                <a:latin typeface="EC Square Sans Cond Pro" panose="020B0506040000020004" pitchFamily="34" charset="0"/>
                <a:cs typeface="Arial" panose="020B0604020202020204" pitchFamily="34" charset="0"/>
              </a:rPr>
              <a:t>mplementation</a:t>
            </a:r>
            <a:r>
              <a:rPr lang="cs-CZ" i="1" dirty="0" smtClean="0">
                <a:solidFill>
                  <a:srgbClr val="00B050"/>
                </a:solidFill>
                <a:latin typeface="EC Square Sans Cond Pro" panose="020B0506040000020004" pitchFamily="34" charset="0"/>
                <a:cs typeface="Arial" panose="020B0604020202020204" pitchFamily="34" charset="0"/>
              </a:rPr>
              <a:t> </a:t>
            </a:r>
            <a:r>
              <a:rPr lang="fr-BE" i="1" dirty="0" smtClean="0">
                <a:solidFill>
                  <a:srgbClr val="00B050"/>
                </a:solidFill>
                <a:latin typeface="EC Square Sans Cond Pro" panose="020B0506040000020004" pitchFamily="34" charset="0"/>
                <a:cs typeface="Arial" panose="020B0604020202020204" pitchFamily="34" charset="0"/>
              </a:rPr>
              <a:t>2022</a:t>
            </a:r>
            <a:endParaRPr lang="en-US" i="1" dirty="0">
              <a:solidFill>
                <a:srgbClr val="00B050"/>
              </a:solidFill>
              <a:latin typeface="EC Square Sans Cond Pro" panose="020B05060400000200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B3EE001-6993-44B8-8F18-3A20DCE0052E}"/>
              </a:ext>
            </a:extLst>
          </p:cNvPr>
          <p:cNvSpPr>
            <a:spLocks noGrp="1"/>
          </p:cNvSpPr>
          <p:nvPr>
            <p:ph idx="1"/>
          </p:nvPr>
        </p:nvSpPr>
        <p:spPr>
          <a:xfrm>
            <a:off x="763831" y="1765173"/>
            <a:ext cx="4018233" cy="4932189"/>
          </a:xfrm>
        </p:spPr>
        <p:txBody>
          <a:bodyPr>
            <a:normAutofit fontScale="92500" lnSpcReduction="20000"/>
          </a:bodyPr>
          <a:lstStyle/>
          <a:p>
            <a:pPr marL="0" indent="0" algn="ctr">
              <a:buNone/>
            </a:pPr>
            <a:r>
              <a:rPr lang="en-IE" sz="2600" b="1" dirty="0">
                <a:solidFill>
                  <a:srgbClr val="06509F"/>
                </a:solidFill>
                <a:latin typeface="EC Square Sans Cond Pro" panose="020B0506040000020004" pitchFamily="34" charset="0"/>
              </a:rPr>
              <a:t>SPRING PACKAGE </a:t>
            </a:r>
          </a:p>
          <a:p>
            <a:pPr marL="0" indent="0" algn="ctr">
              <a:buNone/>
            </a:pPr>
            <a:r>
              <a:rPr lang="en-IE" sz="2600" dirty="0">
                <a:solidFill>
                  <a:srgbClr val="06509F"/>
                </a:solidFill>
                <a:latin typeface="EC Square Sans Cond Pro" panose="020B0506040000020004" pitchFamily="34" charset="0"/>
              </a:rPr>
              <a:t>(30 March)</a:t>
            </a:r>
          </a:p>
          <a:p>
            <a:pPr marL="0" indent="0">
              <a:buNone/>
            </a:pPr>
            <a:endParaRPr lang="en-IE" sz="2600" dirty="0">
              <a:solidFill>
                <a:srgbClr val="06509F"/>
              </a:solidFill>
              <a:latin typeface="EC Square Sans Cond Pro" panose="020B0506040000020004" pitchFamily="34" charset="0"/>
            </a:endParaRPr>
          </a:p>
          <a:p>
            <a:r>
              <a:rPr lang="en-IE" sz="2600" dirty="0">
                <a:solidFill>
                  <a:srgbClr val="06509F"/>
                </a:solidFill>
                <a:latin typeface="EC Square Sans Cond Pro" panose="020B0506040000020004" pitchFamily="34" charset="0"/>
              </a:rPr>
              <a:t>Proposal for a Regulation on Ecodesign for Sustainable Products</a:t>
            </a:r>
          </a:p>
          <a:p>
            <a:r>
              <a:rPr lang="en-GB" sz="2600" dirty="0">
                <a:solidFill>
                  <a:srgbClr val="06509F"/>
                </a:solidFill>
                <a:latin typeface="EC Square Sans Cond Pro" panose="020B0506040000020004" pitchFamily="34" charset="0"/>
                <a:ea typeface="Verdana" panose="020B0604030504040204" pitchFamily="34" charset="0"/>
                <a:cs typeface="Verdana" panose="020B0604030504040204" pitchFamily="34" charset="0"/>
              </a:rPr>
              <a:t>EU Strategy for Sustainable and Circular Textiles</a:t>
            </a:r>
          </a:p>
          <a:p>
            <a:r>
              <a:rPr lang="en-GB" sz="2600" dirty="0">
                <a:solidFill>
                  <a:srgbClr val="06509F"/>
                </a:solidFill>
                <a:latin typeface="EC Square Sans Cond Pro" panose="020B0506040000020004" pitchFamily="34" charset="0"/>
                <a:ea typeface="Verdana" panose="020B0604030504040204" pitchFamily="34" charset="0"/>
                <a:cs typeface="Verdana" panose="020B0604030504040204" pitchFamily="34" charset="0"/>
              </a:rPr>
              <a:t>Updated EU consumer rules to empower consumers for the green </a:t>
            </a:r>
            <a:r>
              <a:rPr lang="en-IE" sz="2600" dirty="0">
                <a:solidFill>
                  <a:srgbClr val="06509F"/>
                </a:solidFill>
                <a:latin typeface="EC Square Sans Cond Pro" panose="020B0506040000020004" pitchFamily="34" charset="0"/>
                <a:ea typeface="Verdana" panose="020B0604030504040204" pitchFamily="34" charset="0"/>
                <a:cs typeface="Verdana" panose="020B0604030504040204" pitchFamily="34" charset="0"/>
              </a:rPr>
              <a:t>transition</a:t>
            </a:r>
          </a:p>
          <a:p>
            <a:r>
              <a:rPr lang="en-GB" sz="2600" dirty="0">
                <a:solidFill>
                  <a:srgbClr val="06509F"/>
                </a:solidFill>
                <a:latin typeface="EC Square Sans Cond Pro" panose="020B0506040000020004" pitchFamily="34" charset="0"/>
                <a:ea typeface="Verdana" panose="020B0604030504040204" pitchFamily="34" charset="0"/>
                <a:cs typeface="Verdana" panose="020B0604030504040204" pitchFamily="34" charset="0"/>
              </a:rPr>
              <a:t>Revision of Construction Products </a:t>
            </a:r>
            <a:r>
              <a:rPr lang="en-IE" sz="2600" dirty="0">
                <a:solidFill>
                  <a:srgbClr val="06509F"/>
                </a:solidFill>
                <a:latin typeface="EC Square Sans Cond Pro" panose="020B0506040000020004" pitchFamily="34" charset="0"/>
                <a:ea typeface="Verdana" panose="020B0604030504040204" pitchFamily="34" charset="0"/>
                <a:cs typeface="Verdana" panose="020B0604030504040204" pitchFamily="34" charset="0"/>
              </a:rPr>
              <a:t>Regulation</a:t>
            </a:r>
            <a:endParaRPr lang="en-GB" sz="2600" dirty="0">
              <a:solidFill>
                <a:srgbClr val="06509F"/>
              </a:solidFill>
              <a:latin typeface="EC Square Sans Cond Pro" panose="020B0506040000020004" pitchFamily="34" charset="0"/>
              <a:ea typeface="Verdana" panose="020B0604030504040204" pitchFamily="34" charset="0"/>
              <a:cs typeface="Verdana" panose="020B0604030504040204" pitchFamily="34" charset="0"/>
            </a:endParaRPr>
          </a:p>
          <a:p>
            <a:pPr marL="0" indent="0">
              <a:buNone/>
            </a:pPr>
            <a:endParaRPr lang="en-GB" sz="1800" b="1" dirty="0">
              <a:solidFill>
                <a:srgbClr val="06509F"/>
              </a:solidFill>
              <a:latin typeface="EC Square Sans Cond Pro" panose="020B0506040000020004" pitchFamily="34" charset="0"/>
              <a:ea typeface="Verdana" panose="020B0604030504040204" pitchFamily="34" charset="0"/>
              <a:cs typeface="Verdana" panose="020B0604030504040204" pitchFamily="34" charset="0"/>
            </a:endParaRPr>
          </a:p>
          <a:p>
            <a:endParaRPr lang="en-US" sz="1800" b="1" dirty="0">
              <a:solidFill>
                <a:srgbClr val="06509F"/>
              </a:solidFill>
              <a:latin typeface="EC Square Sans Cond Pro" panose="020B0506040000020004" pitchFamily="34" charset="0"/>
            </a:endParaRPr>
          </a:p>
          <a:p>
            <a:endParaRPr lang="en-IE" dirty="0"/>
          </a:p>
        </p:txBody>
      </p:sp>
      <p:sp>
        <p:nvSpPr>
          <p:cNvPr id="12" name="Content Placeholder 4">
            <a:extLst>
              <a:ext uri="{FF2B5EF4-FFF2-40B4-BE49-F238E27FC236}">
                <a16:creationId xmlns:a16="http://schemas.microsoft.com/office/drawing/2014/main" id="{02E64C99-7E67-4239-8352-7950ED704A17}"/>
              </a:ext>
            </a:extLst>
          </p:cNvPr>
          <p:cNvSpPr txBox="1">
            <a:spLocks/>
          </p:cNvSpPr>
          <p:nvPr/>
        </p:nvSpPr>
        <p:spPr>
          <a:xfrm>
            <a:off x="5027982" y="1958005"/>
            <a:ext cx="4968634" cy="388077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IE" sz="2600" b="1" dirty="0">
                <a:solidFill>
                  <a:srgbClr val="06509F"/>
                </a:solidFill>
                <a:latin typeface="EC Square Sans Cond Pro" panose="020B0506040000020004" pitchFamily="34" charset="0"/>
              </a:rPr>
              <a:t>AUTUMN PACKAGE </a:t>
            </a:r>
          </a:p>
          <a:p>
            <a:pPr marL="0" indent="0" algn="ctr">
              <a:buFont typeface="Wingdings 3" charset="2"/>
              <a:buNone/>
            </a:pPr>
            <a:r>
              <a:rPr lang="en-IE" sz="2600" dirty="0">
                <a:solidFill>
                  <a:srgbClr val="06509F"/>
                </a:solidFill>
                <a:latin typeface="EC Square Sans Cond Pro" panose="020B0506040000020004" pitchFamily="34" charset="0"/>
              </a:rPr>
              <a:t>(30 November)</a:t>
            </a:r>
          </a:p>
          <a:p>
            <a:pPr marL="0" indent="0">
              <a:buFont typeface="Wingdings 3" charset="2"/>
              <a:buNone/>
            </a:pPr>
            <a:endParaRPr lang="en-IE" sz="2400" dirty="0">
              <a:solidFill>
                <a:srgbClr val="06509F"/>
              </a:solidFill>
              <a:latin typeface="EC Square Sans Cond Pro" panose="020B0506040000020004" pitchFamily="34" charset="0"/>
            </a:endParaRPr>
          </a:p>
          <a:p>
            <a:pPr>
              <a:lnSpc>
                <a:spcPct val="120000"/>
              </a:lnSpc>
              <a:buFont typeface="Wingdings" panose="05000000000000000000" pitchFamily="2" charset="2"/>
              <a:buChar char="Ø"/>
            </a:pPr>
            <a:r>
              <a:rPr lang="en-US" sz="2600" dirty="0">
                <a:solidFill>
                  <a:srgbClr val="06509F"/>
                </a:solidFill>
                <a:latin typeface="EC Square Sans Cond Pro" panose="020B0506040000020004" pitchFamily="34" charset="0"/>
                <a:ea typeface="Verdana" panose="020B0604030504040204" pitchFamily="34" charset="0"/>
              </a:rPr>
              <a:t>Revision of the Packaging and Packaging Waste Directive</a:t>
            </a:r>
          </a:p>
          <a:p>
            <a:pPr>
              <a:lnSpc>
                <a:spcPct val="120000"/>
              </a:lnSpc>
              <a:buFont typeface="Wingdings" panose="05000000000000000000" pitchFamily="2" charset="2"/>
              <a:buChar char="Ø"/>
            </a:pPr>
            <a:r>
              <a:rPr lang="en-US" sz="2600" dirty="0" smtClean="0">
                <a:solidFill>
                  <a:srgbClr val="06509F"/>
                </a:solidFill>
                <a:latin typeface="EC Square Sans Cond Pro" panose="020B0506040000020004" pitchFamily="34" charset="0"/>
                <a:ea typeface="Verdana" panose="020B0604030504040204" pitchFamily="34" charset="0"/>
              </a:rPr>
              <a:t>Policy </a:t>
            </a:r>
            <a:r>
              <a:rPr lang="en-US" sz="2600" dirty="0">
                <a:solidFill>
                  <a:srgbClr val="06509F"/>
                </a:solidFill>
                <a:latin typeface="EC Square Sans Cond Pro" panose="020B0506040000020004" pitchFamily="34" charset="0"/>
                <a:ea typeface="Verdana" panose="020B0604030504040204" pitchFamily="34" charset="0"/>
              </a:rPr>
              <a:t>framework on bio-based, biodegradable and compostable plastic</a:t>
            </a:r>
            <a:r>
              <a:rPr lang="en-GB" sz="2600" dirty="0">
                <a:solidFill>
                  <a:srgbClr val="06509F"/>
                </a:solidFill>
                <a:latin typeface="EC Square Sans Cond Pro" panose="020B0506040000020004" pitchFamily="34" charset="0"/>
                <a:ea typeface="Verdana" panose="020B0604030504040204" pitchFamily="34" charset="0"/>
              </a:rPr>
              <a:t>s</a:t>
            </a:r>
          </a:p>
          <a:p>
            <a:pPr>
              <a:lnSpc>
                <a:spcPct val="120000"/>
              </a:lnSpc>
              <a:spcBef>
                <a:spcPts val="0"/>
              </a:spcBef>
              <a:buFont typeface="Wingdings" panose="05000000000000000000" pitchFamily="2" charset="2"/>
              <a:buChar char="Ø"/>
            </a:pPr>
            <a:r>
              <a:rPr lang="en-US" altLang="en-US" sz="2600" dirty="0" smtClean="0">
                <a:solidFill>
                  <a:srgbClr val="004494"/>
                </a:solidFill>
                <a:latin typeface="EC Square Sans Cond Pro" panose="020B0506040000020004" pitchFamily="34" charset="0"/>
                <a:ea typeface="Verdana" panose="020B0604030504040204" pitchFamily="34" charset="0"/>
              </a:rPr>
              <a:t>Proposal </a:t>
            </a:r>
            <a:r>
              <a:rPr lang="en-US" altLang="en-US" sz="2600" dirty="0">
                <a:solidFill>
                  <a:srgbClr val="004494"/>
                </a:solidFill>
                <a:latin typeface="EC Square Sans Cond Pro" panose="020B0506040000020004" pitchFamily="34" charset="0"/>
                <a:ea typeface="Verdana" panose="020B0604030504040204" pitchFamily="34" charset="0"/>
              </a:rPr>
              <a:t>for a Regulation on an EU certification for carbon removals</a:t>
            </a:r>
          </a:p>
          <a:p>
            <a:pPr>
              <a:lnSpc>
                <a:spcPct val="120000"/>
              </a:lnSpc>
              <a:spcBef>
                <a:spcPts val="0"/>
              </a:spcBef>
              <a:buFont typeface="Wingdings" panose="05000000000000000000" pitchFamily="2" charset="2"/>
              <a:buChar char="Ø"/>
            </a:pPr>
            <a:endParaRPr lang="en-IE" dirty="0"/>
          </a:p>
        </p:txBody>
      </p:sp>
    </p:spTree>
    <p:extLst>
      <p:ext uri="{BB962C8B-B14F-4D97-AF65-F5344CB8AC3E}">
        <p14:creationId xmlns:p14="http://schemas.microsoft.com/office/powerpoint/2010/main" val="301019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7BA7-D9CB-40F3-8E44-7856DAED3C9C}"/>
              </a:ext>
            </a:extLst>
          </p:cNvPr>
          <p:cNvSpPr>
            <a:spLocks noGrp="1"/>
          </p:cNvSpPr>
          <p:nvPr>
            <p:ph type="title"/>
          </p:nvPr>
        </p:nvSpPr>
        <p:spPr>
          <a:xfrm>
            <a:off x="829734" y="30456"/>
            <a:ext cx="8596668" cy="1320800"/>
          </a:xfrm>
        </p:spPr>
        <p:txBody>
          <a:bodyPr>
            <a:normAutofit/>
          </a:bodyPr>
          <a:lstStyle/>
          <a:p>
            <a:r>
              <a:rPr lang="en-US" i="1" dirty="0">
                <a:solidFill>
                  <a:srgbClr val="00B050"/>
                </a:solidFill>
                <a:latin typeface="EC Square Sans Cond Pro" panose="020B0506040000020004" pitchFamily="34" charset="0"/>
                <a:ea typeface="Verdana" panose="020B0604030504040204" pitchFamily="34" charset="0"/>
              </a:rPr>
              <a:t>Revision of the Packaging and Packaging Waste Directive - </a:t>
            </a:r>
            <a:r>
              <a:rPr lang="en-IE" i="1" dirty="0">
                <a:solidFill>
                  <a:srgbClr val="00B050"/>
                </a:solidFill>
                <a:latin typeface="EC Square Sans Cond Pro" panose="020B0506040000020004" pitchFamily="34" charset="0"/>
              </a:rPr>
              <a:t>Need for action</a:t>
            </a:r>
          </a:p>
        </p:txBody>
      </p:sp>
      <p:sp>
        <p:nvSpPr>
          <p:cNvPr id="3" name="Content Placeholder 2">
            <a:extLst>
              <a:ext uri="{FF2B5EF4-FFF2-40B4-BE49-F238E27FC236}">
                <a16:creationId xmlns:a16="http://schemas.microsoft.com/office/drawing/2014/main" id="{8B2D10E6-1946-4121-8DB8-08A9FC025142}"/>
              </a:ext>
            </a:extLst>
          </p:cNvPr>
          <p:cNvSpPr>
            <a:spLocks noGrp="1"/>
          </p:cNvSpPr>
          <p:nvPr>
            <p:ph idx="1"/>
          </p:nvPr>
        </p:nvSpPr>
        <p:spPr>
          <a:xfrm>
            <a:off x="684230" y="2536660"/>
            <a:ext cx="2342313" cy="1268410"/>
          </a:xfrm>
        </p:spPr>
        <p:txBody>
          <a:bodyPr>
            <a:normAutofit lnSpcReduction="10000"/>
          </a:bodyPr>
          <a:lstStyle/>
          <a:p>
            <a:pPr marL="0" indent="0">
              <a:buNone/>
            </a:pPr>
            <a:r>
              <a:rPr lang="en-US" sz="1600" b="1" dirty="0">
                <a:solidFill>
                  <a:srgbClr val="024EA2"/>
                </a:solidFill>
                <a:latin typeface="EC Square Sans Cond Pro" panose="020B0506040000020004" pitchFamily="34" charset="0"/>
              </a:rPr>
              <a:t>177 kg of packaging waste per person</a:t>
            </a:r>
            <a:r>
              <a:rPr lang="en-US" sz="1600" dirty="0">
                <a:solidFill>
                  <a:srgbClr val="024EA2"/>
                </a:solidFill>
                <a:latin typeface="EC Square Sans Cond Pro" panose="020B0506040000020004" pitchFamily="34" charset="0"/>
              </a:rPr>
              <a:t>, or 79.3 million </a:t>
            </a:r>
            <a:r>
              <a:rPr lang="en-US" sz="1600" dirty="0" err="1">
                <a:solidFill>
                  <a:srgbClr val="024EA2"/>
                </a:solidFill>
                <a:latin typeface="EC Square Sans Cond Pro" panose="020B0506040000020004" pitchFamily="34" charset="0"/>
              </a:rPr>
              <a:t>tonnes</a:t>
            </a:r>
            <a:r>
              <a:rPr lang="en-US" sz="1600" dirty="0">
                <a:solidFill>
                  <a:srgbClr val="024EA2"/>
                </a:solidFill>
                <a:latin typeface="EC Square Sans Cond Pro" panose="020B0506040000020004" pitchFamily="34" charset="0"/>
              </a:rPr>
              <a:t> in total, was generated in the EU27 in 2020</a:t>
            </a:r>
            <a:endParaRPr lang="en-IE" sz="1600" dirty="0">
              <a:solidFill>
                <a:srgbClr val="024EA2"/>
              </a:solidFill>
              <a:latin typeface="EC Square Sans Cond Pro" panose="020B0506040000020004" pitchFamily="34" charset="0"/>
            </a:endParaRPr>
          </a:p>
        </p:txBody>
      </p:sp>
      <p:sp>
        <p:nvSpPr>
          <p:cNvPr id="4" name="Content Placeholder 2">
            <a:extLst>
              <a:ext uri="{FF2B5EF4-FFF2-40B4-BE49-F238E27FC236}">
                <a16:creationId xmlns:a16="http://schemas.microsoft.com/office/drawing/2014/main" id="{10CED2AC-8EF5-4665-B04A-94D69325534A}"/>
              </a:ext>
            </a:extLst>
          </p:cNvPr>
          <p:cNvSpPr txBox="1">
            <a:spLocks/>
          </p:cNvSpPr>
          <p:nvPr/>
        </p:nvSpPr>
        <p:spPr>
          <a:xfrm>
            <a:off x="6239693" y="2441900"/>
            <a:ext cx="3458730" cy="21217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dirty="0">
                <a:solidFill>
                  <a:srgbClr val="024EA2"/>
                </a:solidFill>
                <a:latin typeface="EC Square Sans Cond Pro" panose="020B0506040000020004" pitchFamily="34" charset="0"/>
              </a:rPr>
              <a:t>Packaging waste </a:t>
            </a:r>
            <a:r>
              <a:rPr lang="en-US" sz="1600" b="1" dirty="0">
                <a:solidFill>
                  <a:srgbClr val="024EA2"/>
                </a:solidFill>
                <a:latin typeface="EC Square Sans Cond Pro" panose="020B0506040000020004" pitchFamily="34" charset="0"/>
              </a:rPr>
              <a:t>increased by more than 20% </a:t>
            </a:r>
            <a:r>
              <a:rPr lang="en-US" sz="1600" dirty="0">
                <a:solidFill>
                  <a:srgbClr val="024EA2"/>
                </a:solidFill>
                <a:latin typeface="EC Square Sans Cond Pro" panose="020B0506040000020004" pitchFamily="34" charset="0"/>
              </a:rPr>
              <a:t>over the last 10 years in the EU, and will increase by another 19% until 2030, if no action is taken. For plastic packaging waste, the expected increase is 46% by 2030</a:t>
            </a:r>
            <a:endParaRPr lang="en-IE" sz="1600" dirty="0">
              <a:solidFill>
                <a:srgbClr val="024EA2"/>
              </a:solidFill>
              <a:latin typeface="EC Square Sans Cond Pro" panose="020B0506040000020004" pitchFamily="34" charset="0"/>
            </a:endParaRPr>
          </a:p>
        </p:txBody>
      </p:sp>
      <p:sp>
        <p:nvSpPr>
          <p:cNvPr id="5" name="Content Placeholder 2">
            <a:extLst>
              <a:ext uri="{FF2B5EF4-FFF2-40B4-BE49-F238E27FC236}">
                <a16:creationId xmlns:a16="http://schemas.microsoft.com/office/drawing/2014/main" id="{7995A182-D55E-4BCD-8B83-4B8EB7BAF63E}"/>
              </a:ext>
            </a:extLst>
          </p:cNvPr>
          <p:cNvSpPr txBox="1">
            <a:spLocks/>
          </p:cNvSpPr>
          <p:nvPr/>
        </p:nvSpPr>
        <p:spPr>
          <a:xfrm>
            <a:off x="6289157" y="4920093"/>
            <a:ext cx="2342313" cy="12684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dirty="0">
                <a:solidFill>
                  <a:srgbClr val="024EA2"/>
                </a:solidFill>
                <a:latin typeface="EC Square Sans Cond Pro" panose="020B0506040000020004" pitchFamily="34" charset="0"/>
              </a:rPr>
              <a:t>Packaging </a:t>
            </a:r>
            <a:r>
              <a:rPr lang="en-US" sz="1600" b="1" dirty="0">
                <a:solidFill>
                  <a:srgbClr val="024EA2"/>
                </a:solidFill>
                <a:latin typeface="EC Square Sans Cond Pro" panose="020B0506040000020004" pitchFamily="34" charset="0"/>
              </a:rPr>
              <a:t>pollutes</a:t>
            </a:r>
            <a:r>
              <a:rPr lang="en-US" sz="1600" dirty="0">
                <a:solidFill>
                  <a:srgbClr val="024EA2"/>
                </a:solidFill>
                <a:latin typeface="EC Square Sans Cond Pro" panose="020B0506040000020004" pitchFamily="34" charset="0"/>
              </a:rPr>
              <a:t> soil and land, and is about half of </a:t>
            </a:r>
            <a:r>
              <a:rPr lang="en-US" sz="1600" b="1" dirty="0">
                <a:solidFill>
                  <a:srgbClr val="024EA2"/>
                </a:solidFill>
                <a:latin typeface="EC Square Sans Cond Pro" panose="020B0506040000020004" pitchFamily="34" charset="0"/>
              </a:rPr>
              <a:t>marine littering</a:t>
            </a:r>
            <a:endParaRPr lang="en-IE" sz="1600" b="1" dirty="0">
              <a:solidFill>
                <a:srgbClr val="024EA2"/>
              </a:solidFill>
              <a:latin typeface="EC Square Sans Cond Pro" panose="020B0506040000020004" pitchFamily="34" charset="0"/>
            </a:endParaRPr>
          </a:p>
        </p:txBody>
      </p:sp>
      <p:sp>
        <p:nvSpPr>
          <p:cNvPr id="6" name="Content Placeholder 2">
            <a:extLst>
              <a:ext uri="{FF2B5EF4-FFF2-40B4-BE49-F238E27FC236}">
                <a16:creationId xmlns:a16="http://schemas.microsoft.com/office/drawing/2014/main" id="{E6A3A2F2-74F6-467D-ABFA-14AF400A8EAE}"/>
              </a:ext>
            </a:extLst>
          </p:cNvPr>
          <p:cNvSpPr txBox="1">
            <a:spLocks/>
          </p:cNvSpPr>
          <p:nvPr/>
        </p:nvSpPr>
        <p:spPr>
          <a:xfrm>
            <a:off x="3315146" y="5121652"/>
            <a:ext cx="2342313" cy="12684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dirty="0">
                <a:solidFill>
                  <a:srgbClr val="024EA2"/>
                </a:solidFill>
                <a:latin typeface="EC Square Sans Cond Pro" panose="020B0506040000020004" pitchFamily="34" charset="0"/>
              </a:rPr>
              <a:t>Packaging causes </a:t>
            </a:r>
            <a:r>
              <a:rPr lang="en-US" sz="1600" b="1" dirty="0">
                <a:solidFill>
                  <a:srgbClr val="024EA2"/>
                </a:solidFill>
                <a:latin typeface="EC Square Sans Cond Pro" panose="020B0506040000020004" pitchFamily="34" charset="0"/>
              </a:rPr>
              <a:t>C02 emissions </a:t>
            </a:r>
            <a:r>
              <a:rPr lang="en-US" sz="1600" dirty="0">
                <a:solidFill>
                  <a:srgbClr val="024EA2"/>
                </a:solidFill>
                <a:latin typeface="EC Square Sans Cond Pro" panose="020B0506040000020004" pitchFamily="34" charset="0"/>
              </a:rPr>
              <a:t>equal to the total C02 emissions of a small-medium EU country </a:t>
            </a:r>
            <a:endParaRPr lang="en-IE" sz="1600" dirty="0">
              <a:solidFill>
                <a:srgbClr val="024EA2"/>
              </a:solidFill>
              <a:latin typeface="EC Square Sans Cond Pro" panose="020B0506040000020004" pitchFamily="34" charset="0"/>
            </a:endParaRPr>
          </a:p>
        </p:txBody>
      </p:sp>
      <p:pic>
        <p:nvPicPr>
          <p:cNvPr id="22" name="Picture 21" descr="Icon&#10;&#10;Description automatically generated">
            <a:extLst>
              <a:ext uri="{FF2B5EF4-FFF2-40B4-BE49-F238E27FC236}">
                <a16:creationId xmlns:a16="http://schemas.microsoft.com/office/drawing/2014/main" id="{6BEA453A-B5C9-4DFC-BC0E-082CADE899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8325" y="1814405"/>
            <a:ext cx="1031139" cy="611553"/>
          </a:xfrm>
          <a:prstGeom prst="rect">
            <a:avLst/>
          </a:prstGeom>
        </p:spPr>
      </p:pic>
      <p:sp>
        <p:nvSpPr>
          <p:cNvPr id="7" name="Content Placeholder 2">
            <a:extLst>
              <a:ext uri="{FF2B5EF4-FFF2-40B4-BE49-F238E27FC236}">
                <a16:creationId xmlns:a16="http://schemas.microsoft.com/office/drawing/2014/main" id="{14A171E3-EEC8-4CE3-BFAF-93E87E54F920}"/>
              </a:ext>
            </a:extLst>
          </p:cNvPr>
          <p:cNvSpPr txBox="1">
            <a:spLocks/>
          </p:cNvSpPr>
          <p:nvPr/>
        </p:nvSpPr>
        <p:spPr>
          <a:xfrm>
            <a:off x="829734" y="4920093"/>
            <a:ext cx="1955996" cy="12684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b="1" dirty="0">
                <a:solidFill>
                  <a:srgbClr val="024EA2"/>
                </a:solidFill>
                <a:latin typeface="EC Square Sans Cond Pro" panose="020B0506040000020004" pitchFamily="34" charset="0"/>
              </a:rPr>
              <a:t>Reuse</a:t>
            </a:r>
            <a:r>
              <a:rPr lang="en-US" sz="1600" dirty="0">
                <a:solidFill>
                  <a:srgbClr val="024EA2"/>
                </a:solidFill>
                <a:latin typeface="EC Square Sans Cond Pro" panose="020B0506040000020004" pitchFamily="34" charset="0"/>
              </a:rPr>
              <a:t> of packaging dropped dramatically over the last 10 years</a:t>
            </a:r>
            <a:endParaRPr lang="en-IE" sz="1600" dirty="0">
              <a:solidFill>
                <a:srgbClr val="024EA2"/>
              </a:solidFill>
              <a:latin typeface="EC Square Sans Cond Pro" panose="020B0506040000020004" pitchFamily="34" charset="0"/>
            </a:endParaRPr>
          </a:p>
        </p:txBody>
      </p:sp>
      <p:sp>
        <p:nvSpPr>
          <p:cNvPr id="8" name="Content Placeholder 2">
            <a:extLst>
              <a:ext uri="{FF2B5EF4-FFF2-40B4-BE49-F238E27FC236}">
                <a16:creationId xmlns:a16="http://schemas.microsoft.com/office/drawing/2014/main" id="{54E4E431-FAB2-4753-BBD4-CD589899E8EA}"/>
              </a:ext>
            </a:extLst>
          </p:cNvPr>
          <p:cNvSpPr txBox="1">
            <a:spLocks/>
          </p:cNvSpPr>
          <p:nvPr/>
        </p:nvSpPr>
        <p:spPr>
          <a:xfrm>
            <a:off x="3315147" y="2627109"/>
            <a:ext cx="2342313" cy="12684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dirty="0">
                <a:solidFill>
                  <a:srgbClr val="024EA2"/>
                </a:solidFill>
                <a:latin typeface="EC Square Sans Cond Pro" panose="020B0506040000020004" pitchFamily="34" charset="0"/>
              </a:rPr>
              <a:t>Around </a:t>
            </a:r>
            <a:r>
              <a:rPr lang="en-US" sz="1600" b="1" dirty="0">
                <a:solidFill>
                  <a:srgbClr val="024EA2"/>
                </a:solidFill>
                <a:latin typeface="EC Square Sans Cond Pro" panose="020B0506040000020004" pitchFamily="34" charset="0"/>
              </a:rPr>
              <a:t>40% of plastics and 50% of paper </a:t>
            </a:r>
            <a:r>
              <a:rPr lang="en-US" sz="1600" dirty="0">
                <a:solidFill>
                  <a:srgbClr val="024EA2"/>
                </a:solidFill>
                <a:latin typeface="EC Square Sans Cond Pro" panose="020B0506040000020004" pitchFamily="34" charset="0"/>
              </a:rPr>
              <a:t>used in the EU is destined for packaging</a:t>
            </a:r>
            <a:endParaRPr lang="en-IE" sz="1600" dirty="0">
              <a:solidFill>
                <a:srgbClr val="024EA2"/>
              </a:solidFill>
              <a:latin typeface="EC Square Sans Cond Pro" panose="020B0506040000020004" pitchFamily="34" charset="0"/>
            </a:endParaRPr>
          </a:p>
        </p:txBody>
      </p:sp>
      <p:pic>
        <p:nvPicPr>
          <p:cNvPr id="10" name="Picture 9" descr="A picture containing text, clipart, sign&#10;&#10;Description automatically generated">
            <a:extLst>
              <a:ext uri="{FF2B5EF4-FFF2-40B4-BE49-F238E27FC236}">
                <a16:creationId xmlns:a16="http://schemas.microsoft.com/office/drawing/2014/main" id="{703A878D-7F96-46DC-A337-ABC2B9185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543" y="4139826"/>
            <a:ext cx="1151115" cy="776245"/>
          </a:xfrm>
          <a:prstGeom prst="rect">
            <a:avLst/>
          </a:prstGeom>
        </p:spPr>
      </p:pic>
      <p:pic>
        <p:nvPicPr>
          <p:cNvPr id="12" name="Picture 11" descr="Icon&#10;&#10;Description automatically generated">
            <a:extLst>
              <a:ext uri="{FF2B5EF4-FFF2-40B4-BE49-F238E27FC236}">
                <a16:creationId xmlns:a16="http://schemas.microsoft.com/office/drawing/2014/main" id="{51BB61D5-0C44-48A4-93D0-F78C3309DF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693" y="1686273"/>
            <a:ext cx="1196036" cy="697990"/>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13815FC0-886C-4AD2-BFE6-54A88FDA4E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318" y="4318820"/>
            <a:ext cx="1132724" cy="556426"/>
          </a:xfrm>
          <a:prstGeom prst="rect">
            <a:avLst/>
          </a:prstGeom>
        </p:spPr>
      </p:pic>
      <p:pic>
        <p:nvPicPr>
          <p:cNvPr id="18" name="Picture 17" descr="Icon&#10;&#10;Description automatically generated">
            <a:extLst>
              <a:ext uri="{FF2B5EF4-FFF2-40B4-BE49-F238E27FC236}">
                <a16:creationId xmlns:a16="http://schemas.microsoft.com/office/drawing/2014/main" id="{C67CCEC0-4647-466D-BE2D-3C55468D8F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940" y="1784793"/>
            <a:ext cx="1098683" cy="657107"/>
          </a:xfrm>
          <a:prstGeom prst="rect">
            <a:avLst/>
          </a:prstGeom>
        </p:spPr>
      </p:pic>
      <p:pic>
        <p:nvPicPr>
          <p:cNvPr id="20" name="Picture 19" descr="Icon&#10;&#10;Description automatically generated">
            <a:extLst>
              <a:ext uri="{FF2B5EF4-FFF2-40B4-BE49-F238E27FC236}">
                <a16:creationId xmlns:a16="http://schemas.microsoft.com/office/drawing/2014/main" id="{79F45E05-BF11-4A8D-819B-64A04030F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2718" y="4318820"/>
            <a:ext cx="886161" cy="556426"/>
          </a:xfrm>
          <a:prstGeom prst="rect">
            <a:avLst/>
          </a:prstGeom>
        </p:spPr>
      </p:pic>
      <p:pic>
        <p:nvPicPr>
          <p:cNvPr id="23" name="Picture 22">
            <a:extLst>
              <a:ext uri="{FF2B5EF4-FFF2-40B4-BE49-F238E27FC236}">
                <a16:creationId xmlns:a16="http://schemas.microsoft.com/office/drawing/2014/main" id="{F21D0B54-071C-4553-8416-C6F27E5BC7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9590" y="669821"/>
            <a:ext cx="559090" cy="559090"/>
          </a:xfrm>
          <a:prstGeom prst="rect">
            <a:avLst/>
          </a:prstGeom>
        </p:spPr>
      </p:pic>
    </p:spTree>
    <p:extLst>
      <p:ext uri="{BB962C8B-B14F-4D97-AF65-F5344CB8AC3E}">
        <p14:creationId xmlns:p14="http://schemas.microsoft.com/office/powerpoint/2010/main" val="411292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iagram&#10;&#10;Description automatically generated">
            <a:extLst>
              <a:ext uri="{FF2B5EF4-FFF2-40B4-BE49-F238E27FC236}">
                <a16:creationId xmlns:a16="http://schemas.microsoft.com/office/drawing/2014/main" id="{44DC70D5-B512-49FB-034C-260DB97CFE00}"/>
              </a:ext>
            </a:extLst>
          </p:cNvPr>
          <p:cNvPicPr>
            <a:picLocks noGrp="1" noChangeAspect="1"/>
          </p:cNvPicPr>
          <p:nvPr>
            <p:ph idx="1"/>
          </p:nvPr>
        </p:nvPicPr>
        <p:blipFill>
          <a:blip r:embed="rId2"/>
          <a:stretch>
            <a:fillRect/>
          </a:stretch>
        </p:blipFill>
        <p:spPr>
          <a:xfrm>
            <a:off x="6422697" y="771908"/>
            <a:ext cx="5279284" cy="5340088"/>
          </a:xfrm>
        </p:spPr>
      </p:pic>
      <p:pic>
        <p:nvPicPr>
          <p:cNvPr id="5" name="Picture 4">
            <a:extLst>
              <a:ext uri="{FF2B5EF4-FFF2-40B4-BE49-F238E27FC236}">
                <a16:creationId xmlns:a16="http://schemas.microsoft.com/office/drawing/2014/main" id="{9210FEE0-14D6-4B13-A856-52B53DA29DBC}"/>
              </a:ext>
            </a:extLst>
          </p:cNvPr>
          <p:cNvPicPr>
            <a:picLocks noChangeAspect="1"/>
          </p:cNvPicPr>
          <p:nvPr/>
        </p:nvPicPr>
        <p:blipFill>
          <a:blip r:embed="rId3"/>
          <a:stretch>
            <a:fillRect/>
          </a:stretch>
        </p:blipFill>
        <p:spPr>
          <a:xfrm>
            <a:off x="245976" y="873955"/>
            <a:ext cx="6102477" cy="5074539"/>
          </a:xfrm>
          <a:prstGeom prst="rect">
            <a:avLst/>
          </a:prstGeom>
        </p:spPr>
      </p:pic>
    </p:spTree>
    <p:extLst>
      <p:ext uri="{BB962C8B-B14F-4D97-AF65-F5344CB8AC3E}">
        <p14:creationId xmlns:p14="http://schemas.microsoft.com/office/powerpoint/2010/main" val="325603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3D1C-6ECC-411C-9354-CAE07C3F87F5}"/>
              </a:ext>
            </a:extLst>
          </p:cNvPr>
          <p:cNvSpPr>
            <a:spLocks noGrp="1"/>
          </p:cNvSpPr>
          <p:nvPr>
            <p:ph type="title"/>
          </p:nvPr>
        </p:nvSpPr>
        <p:spPr>
          <a:xfrm>
            <a:off x="880214" y="336991"/>
            <a:ext cx="8596668" cy="1320800"/>
          </a:xfrm>
        </p:spPr>
        <p:txBody>
          <a:bodyPr>
            <a:normAutofit/>
          </a:bodyPr>
          <a:lstStyle/>
          <a:p>
            <a:r>
              <a:rPr lang="en-US" i="1" dirty="0">
                <a:solidFill>
                  <a:srgbClr val="00B050"/>
                </a:solidFill>
                <a:latin typeface="EC Square Sans Cond Pro" panose="020B0506040000020004" pitchFamily="34" charset="0"/>
                <a:ea typeface="Verdana" panose="020B0604030504040204" pitchFamily="34" charset="0"/>
              </a:rPr>
              <a:t>Key measures</a:t>
            </a:r>
            <a:endParaRPr lang="en-IE" i="1" dirty="0">
              <a:solidFill>
                <a:srgbClr val="00B050"/>
              </a:solidFill>
            </a:endParaRPr>
          </a:p>
        </p:txBody>
      </p:sp>
      <p:sp>
        <p:nvSpPr>
          <p:cNvPr id="3" name="Content Placeholder 2">
            <a:extLst>
              <a:ext uri="{FF2B5EF4-FFF2-40B4-BE49-F238E27FC236}">
                <a16:creationId xmlns:a16="http://schemas.microsoft.com/office/drawing/2014/main" id="{93136173-8522-4482-A4F8-C9805AD90151}"/>
              </a:ext>
            </a:extLst>
          </p:cNvPr>
          <p:cNvSpPr>
            <a:spLocks noGrp="1"/>
          </p:cNvSpPr>
          <p:nvPr>
            <p:ph idx="1"/>
          </p:nvPr>
        </p:nvSpPr>
        <p:spPr>
          <a:xfrm>
            <a:off x="880214" y="1452395"/>
            <a:ext cx="8276996" cy="5154611"/>
          </a:xfrm>
        </p:spPr>
        <p:txBody>
          <a:bodyPr>
            <a:normAutofit/>
          </a:bodyPr>
          <a:lstStyle/>
          <a:p>
            <a:pPr marL="374650" lvl="1">
              <a:spcBef>
                <a:spcPts val="600"/>
              </a:spcBef>
              <a:spcAft>
                <a:spcPts val="600"/>
              </a:spcAft>
              <a:buClr>
                <a:schemeClr val="accent1">
                  <a:lumMod val="75000"/>
                </a:schemeClr>
              </a:buClr>
              <a:buFont typeface="Arial" panose="020B0604020202020204" pitchFamily="34" charset="0"/>
              <a:buChar char="•"/>
            </a:pPr>
            <a:r>
              <a:rPr lang="cs-CZ" altLang="en-US" sz="1800" b="1" dirty="0" smtClean="0">
                <a:solidFill>
                  <a:srgbClr val="024EA2"/>
                </a:solidFill>
                <a:latin typeface="EC Square Sans Cond Pro" panose="020B0506040000020004" pitchFamily="34" charset="0"/>
              </a:rPr>
              <a:t>1) </a:t>
            </a:r>
            <a:r>
              <a:rPr lang="en-GB" altLang="en-US" sz="1800" b="1" dirty="0" smtClean="0">
                <a:solidFill>
                  <a:srgbClr val="024EA2"/>
                </a:solidFill>
                <a:latin typeface="EC Square Sans Cond Pro" panose="020B0506040000020004" pitchFamily="34" charset="0"/>
              </a:rPr>
              <a:t>Targets </a:t>
            </a:r>
            <a:r>
              <a:rPr lang="en-GB" altLang="en-US" sz="1800" b="1" dirty="0">
                <a:solidFill>
                  <a:srgbClr val="024EA2"/>
                </a:solidFill>
                <a:latin typeface="EC Square Sans Cond Pro" panose="020B0506040000020004" pitchFamily="34" charset="0"/>
              </a:rPr>
              <a:t>and measures for packaging waste reduction </a:t>
            </a:r>
            <a:r>
              <a:rPr lang="en-GB" altLang="en-US" sz="1800" dirty="0">
                <a:solidFill>
                  <a:srgbClr val="024EA2"/>
                </a:solidFill>
                <a:latin typeface="EC Square Sans Cond Pro" panose="020B0506040000020004" pitchFamily="34" charset="0"/>
              </a:rPr>
              <a:t>at MS level </a:t>
            </a:r>
            <a:r>
              <a:rPr lang="cs-CZ" altLang="en-US" sz="1800" dirty="0" smtClean="0">
                <a:solidFill>
                  <a:srgbClr val="024EA2"/>
                </a:solidFill>
                <a:latin typeface="EC Square Sans Cond Pro" panose="020B0506040000020004" pitchFamily="34" charset="0"/>
              </a:rPr>
              <a:t>(by 15% </a:t>
            </a:r>
            <a:r>
              <a:rPr lang="cs-CZ" altLang="en-US" sz="1800" dirty="0" err="1" smtClean="0">
                <a:solidFill>
                  <a:srgbClr val="024EA2"/>
                </a:solidFill>
                <a:latin typeface="EC Square Sans Cond Pro" panose="020B0506040000020004" pitchFamily="34" charset="0"/>
              </a:rPr>
              <a:t>until</a:t>
            </a:r>
            <a:r>
              <a:rPr lang="cs-CZ" altLang="en-US" sz="1800" dirty="0" smtClean="0">
                <a:solidFill>
                  <a:srgbClr val="024EA2"/>
                </a:solidFill>
                <a:latin typeface="EC Square Sans Cond Pro" panose="020B0506040000020004" pitchFamily="34" charset="0"/>
              </a:rPr>
              <a:t> 2040 </a:t>
            </a:r>
            <a:r>
              <a:rPr lang="cs-CZ" altLang="en-US" sz="1800" dirty="0" err="1" smtClean="0">
                <a:solidFill>
                  <a:srgbClr val="024EA2"/>
                </a:solidFill>
                <a:latin typeface="EC Square Sans Cond Pro" panose="020B0506040000020004" pitchFamily="34" charset="0"/>
              </a:rPr>
              <a:t>compared</a:t>
            </a:r>
            <a:r>
              <a:rPr lang="cs-CZ" altLang="en-US" sz="1800" dirty="0" smtClean="0">
                <a:solidFill>
                  <a:srgbClr val="024EA2"/>
                </a:solidFill>
                <a:latin typeface="EC Square Sans Cond Pro" panose="020B0506040000020004" pitchFamily="34" charset="0"/>
              </a:rPr>
              <a:t> to 2018) </a:t>
            </a:r>
            <a:r>
              <a:rPr lang="en-GB" altLang="en-US" sz="1800" dirty="0" smtClean="0">
                <a:solidFill>
                  <a:srgbClr val="024EA2"/>
                </a:solidFill>
                <a:latin typeface="EC Square Sans Cond Pro" panose="020B0506040000020004" pitchFamily="34" charset="0"/>
              </a:rPr>
              <a:t>and </a:t>
            </a:r>
            <a:r>
              <a:rPr lang="en-GB" altLang="en-US" sz="1800" b="1" dirty="0">
                <a:solidFill>
                  <a:srgbClr val="024EA2"/>
                </a:solidFill>
                <a:latin typeface="EC Square Sans Cond Pro" panose="020B0506040000020004" pitchFamily="34" charset="0"/>
              </a:rPr>
              <a:t>mandatory reuse or refill targets</a:t>
            </a:r>
            <a:r>
              <a:rPr lang="en-GB" altLang="en-US" sz="1800" dirty="0">
                <a:solidFill>
                  <a:srgbClr val="024EA2"/>
                </a:solidFill>
                <a:latin typeface="EC Square Sans Cond Pro" panose="020B0506040000020004" pitchFamily="34" charset="0"/>
              </a:rPr>
              <a:t> in specific sectors e.g. retail, catering</a:t>
            </a:r>
          </a:p>
          <a:p>
            <a:pPr marL="374650" lvl="1">
              <a:spcBef>
                <a:spcPts val="600"/>
              </a:spcBef>
              <a:spcAft>
                <a:spcPts val="600"/>
              </a:spcAft>
              <a:buClr>
                <a:schemeClr val="accent1">
                  <a:lumMod val="75000"/>
                </a:schemeClr>
              </a:buClr>
              <a:buFont typeface="Arial" panose="020B0604020202020204" pitchFamily="34" charset="0"/>
              <a:buChar char="•"/>
            </a:pPr>
            <a:r>
              <a:rPr lang="en-GB" altLang="en-US" sz="1800" dirty="0">
                <a:solidFill>
                  <a:srgbClr val="024EA2"/>
                </a:solidFill>
                <a:latin typeface="EC Square Sans Cond Pro" panose="020B0506040000020004" pitchFamily="34" charset="0"/>
              </a:rPr>
              <a:t>EU-wide </a:t>
            </a:r>
            <a:r>
              <a:rPr lang="en-GB" altLang="en-US" sz="1800" b="1" dirty="0">
                <a:solidFill>
                  <a:srgbClr val="024EA2"/>
                </a:solidFill>
                <a:latin typeface="EC Square Sans Cond Pro" panose="020B0506040000020004" pitchFamily="34" charset="0"/>
              </a:rPr>
              <a:t>standards for over-packaging </a:t>
            </a:r>
            <a:r>
              <a:rPr lang="en-GB" altLang="en-US" sz="1800" dirty="0">
                <a:solidFill>
                  <a:srgbClr val="024EA2"/>
                </a:solidFill>
                <a:latin typeface="EC Square Sans Cond Pro" panose="020B0506040000020004" pitchFamily="34" charset="0"/>
              </a:rPr>
              <a:t>and a </a:t>
            </a:r>
            <a:r>
              <a:rPr lang="en-GB" altLang="en-US" sz="1800" b="1" dirty="0">
                <a:solidFill>
                  <a:srgbClr val="024EA2"/>
                </a:solidFill>
                <a:latin typeface="EC Square Sans Cond Pro" panose="020B0506040000020004" pitchFamily="34" charset="0"/>
              </a:rPr>
              <a:t>ban on certain forms of unnecessary packaging</a:t>
            </a:r>
          </a:p>
          <a:p>
            <a:pPr marL="374650" lvl="1">
              <a:spcBef>
                <a:spcPts val="600"/>
              </a:spcBef>
              <a:spcAft>
                <a:spcPts val="600"/>
              </a:spcAft>
              <a:buClr>
                <a:schemeClr val="accent1">
                  <a:lumMod val="75000"/>
                </a:schemeClr>
              </a:buClr>
              <a:buFont typeface="Arial" panose="020B0604020202020204" pitchFamily="34" charset="0"/>
              <a:buChar char="•"/>
            </a:pPr>
            <a:r>
              <a:rPr lang="cs-CZ" altLang="en-US" sz="1800" b="1" dirty="0" smtClean="0">
                <a:solidFill>
                  <a:srgbClr val="024EA2"/>
                </a:solidFill>
                <a:latin typeface="EC Square Sans Cond Pro" panose="020B0506040000020004" pitchFamily="34" charset="0"/>
              </a:rPr>
              <a:t>2) </a:t>
            </a:r>
            <a:r>
              <a:rPr lang="en-GB" altLang="en-US" sz="1800" dirty="0" smtClean="0">
                <a:solidFill>
                  <a:srgbClr val="024EA2"/>
                </a:solidFill>
                <a:latin typeface="EC Square Sans Cond Pro" panose="020B0506040000020004" pitchFamily="34" charset="0"/>
              </a:rPr>
              <a:t>A </a:t>
            </a:r>
            <a:r>
              <a:rPr lang="en-GB" altLang="en-US" sz="1800" dirty="0">
                <a:solidFill>
                  <a:srgbClr val="024EA2"/>
                </a:solidFill>
                <a:latin typeface="EC Square Sans Cond Pro" panose="020B0506040000020004" pitchFamily="34" charset="0"/>
              </a:rPr>
              <a:t>definition and assessment procedure to ensure that </a:t>
            </a:r>
            <a:r>
              <a:rPr lang="en-GB" altLang="en-US" sz="1800" b="1" dirty="0">
                <a:solidFill>
                  <a:srgbClr val="024EA2"/>
                </a:solidFill>
                <a:latin typeface="EC Square Sans Cond Pro" panose="020B0506040000020004" pitchFamily="34" charset="0"/>
              </a:rPr>
              <a:t>all packaging </a:t>
            </a:r>
            <a:r>
              <a:rPr lang="en-GB" altLang="en-US" sz="1800" dirty="0">
                <a:solidFill>
                  <a:srgbClr val="024EA2"/>
                </a:solidFill>
                <a:latin typeface="EC Square Sans Cond Pro" panose="020B0506040000020004" pitchFamily="34" charset="0"/>
              </a:rPr>
              <a:t>placed on the market is </a:t>
            </a:r>
            <a:r>
              <a:rPr lang="en-GB" altLang="en-US" sz="1800" b="1" dirty="0">
                <a:solidFill>
                  <a:srgbClr val="024EA2"/>
                </a:solidFill>
                <a:latin typeface="EC Square Sans Cond Pro" panose="020B0506040000020004" pitchFamily="34" charset="0"/>
              </a:rPr>
              <a:t>‘recyclable’</a:t>
            </a:r>
          </a:p>
          <a:p>
            <a:pPr marL="374650" lvl="1">
              <a:spcBef>
                <a:spcPts val="600"/>
              </a:spcBef>
              <a:spcAft>
                <a:spcPts val="600"/>
              </a:spcAft>
              <a:buClr>
                <a:schemeClr val="accent1">
                  <a:lumMod val="75000"/>
                </a:schemeClr>
              </a:buClr>
              <a:buFont typeface="Arial" panose="020B0604020202020204" pitchFamily="34" charset="0"/>
              <a:buChar char="•"/>
            </a:pPr>
            <a:r>
              <a:rPr lang="cs-CZ" altLang="en-US" sz="1800" b="1" dirty="0" smtClean="0">
                <a:solidFill>
                  <a:srgbClr val="024EA2"/>
                </a:solidFill>
                <a:latin typeface="EC Square Sans Cond Pro" panose="020B0506040000020004" pitchFamily="34" charset="0"/>
              </a:rPr>
              <a:t>3) </a:t>
            </a:r>
            <a:r>
              <a:rPr lang="en-GB" altLang="en-US" sz="1800" b="1" dirty="0" smtClean="0">
                <a:solidFill>
                  <a:srgbClr val="024EA2"/>
                </a:solidFill>
                <a:latin typeface="EC Square Sans Cond Pro" panose="020B0506040000020004" pitchFamily="34" charset="0"/>
              </a:rPr>
              <a:t>Mandatory </a:t>
            </a:r>
            <a:r>
              <a:rPr lang="en-GB" altLang="en-US" sz="1800" b="1" dirty="0">
                <a:solidFill>
                  <a:srgbClr val="024EA2"/>
                </a:solidFill>
                <a:latin typeface="EC Square Sans Cond Pro" panose="020B0506040000020004" pitchFamily="34" charset="0"/>
              </a:rPr>
              <a:t>recycled content targets</a:t>
            </a:r>
            <a:r>
              <a:rPr lang="en-GB" altLang="en-US" sz="1800" dirty="0">
                <a:solidFill>
                  <a:srgbClr val="024EA2"/>
                </a:solidFill>
                <a:latin typeface="EC Square Sans Cond Pro" panose="020B0506040000020004" pitchFamily="34" charset="0"/>
              </a:rPr>
              <a:t> (inclusion rates) for plastic packaging to be per unit of packaging in </a:t>
            </a:r>
            <a:r>
              <a:rPr lang="en-GB" altLang="en-US" sz="1800" b="1" dirty="0">
                <a:solidFill>
                  <a:srgbClr val="024EA2"/>
                </a:solidFill>
                <a:latin typeface="EC Square Sans Cond Pro" panose="020B0506040000020004" pitchFamily="34" charset="0"/>
              </a:rPr>
              <a:t>2030</a:t>
            </a:r>
            <a:r>
              <a:rPr lang="en-GB" altLang="en-US" sz="1800" dirty="0">
                <a:solidFill>
                  <a:srgbClr val="024EA2"/>
                </a:solidFill>
                <a:latin typeface="EC Square Sans Cond Pro" panose="020B0506040000020004" pitchFamily="34" charset="0"/>
              </a:rPr>
              <a:t> and</a:t>
            </a:r>
            <a:r>
              <a:rPr lang="en-GB" altLang="en-US" sz="1800" b="1" dirty="0">
                <a:solidFill>
                  <a:srgbClr val="024EA2"/>
                </a:solidFill>
                <a:latin typeface="EC Square Sans Cond Pro" panose="020B0506040000020004" pitchFamily="34" charset="0"/>
              </a:rPr>
              <a:t> 2040 </a:t>
            </a:r>
          </a:p>
          <a:p>
            <a:pPr marL="374650" lvl="1">
              <a:spcBef>
                <a:spcPts val="600"/>
              </a:spcBef>
              <a:spcAft>
                <a:spcPts val="600"/>
              </a:spcAft>
              <a:buClr>
                <a:schemeClr val="accent1">
                  <a:lumMod val="75000"/>
                </a:schemeClr>
              </a:buClr>
              <a:buFont typeface="Arial" panose="020B0604020202020204" pitchFamily="34" charset="0"/>
              <a:buChar char="•"/>
            </a:pPr>
            <a:r>
              <a:rPr lang="cs-CZ" altLang="en-US" sz="1800" b="1" dirty="0" smtClean="0">
                <a:solidFill>
                  <a:srgbClr val="024EA2"/>
                </a:solidFill>
                <a:latin typeface="EC Square Sans Cond Pro" panose="020B0506040000020004" pitchFamily="34" charset="0"/>
              </a:rPr>
              <a:t>4) </a:t>
            </a:r>
            <a:r>
              <a:rPr lang="en-GB" altLang="en-US" sz="1800" b="1" dirty="0" smtClean="0">
                <a:solidFill>
                  <a:srgbClr val="024EA2"/>
                </a:solidFill>
                <a:latin typeface="EC Square Sans Cond Pro" panose="020B0506040000020004" pitchFamily="34" charset="0"/>
              </a:rPr>
              <a:t>Mandatory </a:t>
            </a:r>
            <a:r>
              <a:rPr lang="en-GB" altLang="en-US" sz="1800" b="1" dirty="0" err="1">
                <a:solidFill>
                  <a:srgbClr val="024EA2"/>
                </a:solidFill>
                <a:latin typeface="EC Square Sans Cond Pro" panose="020B0506040000020004" pitchFamily="34" charset="0"/>
              </a:rPr>
              <a:t>compostability</a:t>
            </a:r>
            <a:r>
              <a:rPr lang="en-GB" altLang="en-US" sz="1800" b="1" dirty="0">
                <a:solidFill>
                  <a:srgbClr val="024EA2"/>
                </a:solidFill>
                <a:latin typeface="EC Square Sans Cond Pro" panose="020B0506040000020004" pitchFamily="34" charset="0"/>
              </a:rPr>
              <a:t> </a:t>
            </a:r>
            <a:r>
              <a:rPr lang="en-GB" altLang="en-US" sz="1800" dirty="0">
                <a:solidFill>
                  <a:srgbClr val="024EA2"/>
                </a:solidFill>
                <a:latin typeface="EC Square Sans Cond Pro" panose="020B0506040000020004" pitchFamily="34" charset="0"/>
              </a:rPr>
              <a:t>for some packaging types</a:t>
            </a:r>
          </a:p>
          <a:p>
            <a:pPr marL="374650" lvl="1">
              <a:spcBef>
                <a:spcPts val="600"/>
              </a:spcBef>
              <a:spcAft>
                <a:spcPts val="600"/>
              </a:spcAft>
              <a:buClr>
                <a:schemeClr val="accent1">
                  <a:lumMod val="75000"/>
                </a:schemeClr>
              </a:buClr>
              <a:buFont typeface="Arial" panose="020B0604020202020204" pitchFamily="34" charset="0"/>
              <a:buChar char="•"/>
            </a:pPr>
            <a:r>
              <a:rPr lang="cs-CZ" altLang="en-US" sz="1800" b="1" dirty="0" smtClean="0">
                <a:solidFill>
                  <a:srgbClr val="024EA2"/>
                </a:solidFill>
                <a:latin typeface="EC Square Sans Cond Pro" panose="020B0506040000020004" pitchFamily="34" charset="0"/>
              </a:rPr>
              <a:t>5) </a:t>
            </a:r>
            <a:r>
              <a:rPr lang="en-GB" altLang="en-US" sz="1800" b="1" dirty="0" smtClean="0">
                <a:solidFill>
                  <a:srgbClr val="024EA2"/>
                </a:solidFill>
                <a:latin typeface="EC Square Sans Cond Pro" panose="020B0506040000020004" pitchFamily="34" charset="0"/>
              </a:rPr>
              <a:t>Harmonized </a:t>
            </a:r>
            <a:r>
              <a:rPr lang="en-GB" altLang="en-US" sz="1800" b="1" dirty="0">
                <a:solidFill>
                  <a:srgbClr val="024EA2"/>
                </a:solidFill>
                <a:latin typeface="EC Square Sans Cond Pro" panose="020B0506040000020004" pitchFamily="34" charset="0"/>
              </a:rPr>
              <a:t>labelling </a:t>
            </a:r>
            <a:r>
              <a:rPr lang="en-GB" altLang="en-US" sz="1800" dirty="0">
                <a:solidFill>
                  <a:srgbClr val="024EA2"/>
                </a:solidFill>
                <a:latin typeface="EC Square Sans Cond Pro" panose="020B0506040000020004" pitchFamily="34" charset="0"/>
              </a:rPr>
              <a:t>to facilitate </a:t>
            </a:r>
            <a:r>
              <a:rPr lang="en-GB" altLang="en-US" sz="1800" b="1" dirty="0">
                <a:solidFill>
                  <a:srgbClr val="024EA2"/>
                </a:solidFill>
                <a:latin typeface="EC Square Sans Cond Pro" panose="020B0506040000020004" pitchFamily="34" charset="0"/>
              </a:rPr>
              <a:t>consumer sorting</a:t>
            </a:r>
            <a:r>
              <a:rPr lang="en-GB" altLang="en-US" sz="1800" dirty="0">
                <a:solidFill>
                  <a:srgbClr val="024EA2"/>
                </a:solidFill>
                <a:latin typeface="EC Square Sans Cond Pro" panose="020B0506040000020004" pitchFamily="34" charset="0"/>
              </a:rPr>
              <a:t>, as well as for </a:t>
            </a:r>
            <a:r>
              <a:rPr lang="en-GB" altLang="en-US" sz="1800" b="1" dirty="0">
                <a:solidFill>
                  <a:srgbClr val="024EA2"/>
                </a:solidFill>
                <a:latin typeface="EC Square Sans Cond Pro" panose="020B0506040000020004" pitchFamily="34" charset="0"/>
              </a:rPr>
              <a:t>reusable packaging, </a:t>
            </a:r>
            <a:r>
              <a:rPr lang="en-GB" altLang="en-US" sz="1800" b="1" dirty="0" smtClean="0">
                <a:solidFill>
                  <a:srgbClr val="024EA2"/>
                </a:solidFill>
                <a:latin typeface="EC Square Sans Cond Pro" panose="020B0506040000020004" pitchFamily="34" charset="0"/>
              </a:rPr>
              <a:t>D</a:t>
            </a:r>
            <a:r>
              <a:rPr lang="cs-CZ" altLang="en-US" sz="1800" b="1" dirty="0" err="1" smtClean="0">
                <a:solidFill>
                  <a:srgbClr val="024EA2"/>
                </a:solidFill>
                <a:latin typeface="EC Square Sans Cond Pro" panose="020B0506040000020004" pitchFamily="34" charset="0"/>
              </a:rPr>
              <a:t>eposit</a:t>
            </a:r>
            <a:r>
              <a:rPr lang="cs-CZ" altLang="en-US" sz="1800" b="1" dirty="0" smtClean="0">
                <a:solidFill>
                  <a:srgbClr val="024EA2"/>
                </a:solidFill>
                <a:latin typeface="EC Square Sans Cond Pro" panose="020B0506040000020004" pitchFamily="34" charset="0"/>
              </a:rPr>
              <a:t> </a:t>
            </a:r>
            <a:r>
              <a:rPr lang="en-GB" altLang="en-US" sz="1800" b="1" dirty="0" smtClean="0">
                <a:solidFill>
                  <a:srgbClr val="024EA2"/>
                </a:solidFill>
                <a:latin typeface="EC Square Sans Cond Pro" panose="020B0506040000020004" pitchFamily="34" charset="0"/>
              </a:rPr>
              <a:t>R</a:t>
            </a:r>
            <a:r>
              <a:rPr lang="cs-CZ" altLang="en-US" sz="1800" b="1" dirty="0" err="1" smtClean="0">
                <a:solidFill>
                  <a:srgbClr val="024EA2"/>
                </a:solidFill>
                <a:latin typeface="EC Square Sans Cond Pro" panose="020B0506040000020004" pitchFamily="34" charset="0"/>
              </a:rPr>
              <a:t>eturn</a:t>
            </a:r>
            <a:r>
              <a:rPr lang="cs-CZ" altLang="en-US" sz="1800" b="1" dirty="0" smtClean="0">
                <a:solidFill>
                  <a:srgbClr val="024EA2"/>
                </a:solidFill>
                <a:latin typeface="EC Square Sans Cond Pro" panose="020B0506040000020004" pitchFamily="34" charset="0"/>
              </a:rPr>
              <a:t> </a:t>
            </a:r>
            <a:r>
              <a:rPr lang="en-GB" altLang="en-US" sz="1800" b="1" dirty="0" smtClean="0">
                <a:solidFill>
                  <a:srgbClr val="024EA2"/>
                </a:solidFill>
                <a:latin typeface="EC Square Sans Cond Pro" panose="020B0506040000020004" pitchFamily="34" charset="0"/>
              </a:rPr>
              <a:t>S</a:t>
            </a:r>
            <a:r>
              <a:rPr lang="cs-CZ" altLang="en-US" sz="1800" b="1" dirty="0" err="1" smtClean="0">
                <a:solidFill>
                  <a:srgbClr val="024EA2"/>
                </a:solidFill>
                <a:latin typeface="EC Square Sans Cond Pro" panose="020B0506040000020004" pitchFamily="34" charset="0"/>
              </a:rPr>
              <a:t>ystem</a:t>
            </a:r>
            <a:r>
              <a:rPr lang="en-GB" altLang="en-US" sz="1800" b="1" dirty="0" smtClean="0">
                <a:solidFill>
                  <a:srgbClr val="024EA2"/>
                </a:solidFill>
                <a:latin typeface="EC Square Sans Cond Pro" panose="020B0506040000020004" pitchFamily="34" charset="0"/>
              </a:rPr>
              <a:t> </a:t>
            </a:r>
            <a:r>
              <a:rPr lang="en-GB" altLang="en-US" sz="1800" dirty="0">
                <a:solidFill>
                  <a:srgbClr val="024EA2"/>
                </a:solidFill>
                <a:latin typeface="EC Square Sans Cond Pro" panose="020B0506040000020004" pitchFamily="34" charset="0"/>
              </a:rPr>
              <a:t>and </a:t>
            </a:r>
            <a:r>
              <a:rPr lang="en-GB" altLang="en-US" sz="1800" b="1" dirty="0">
                <a:solidFill>
                  <a:srgbClr val="024EA2"/>
                </a:solidFill>
                <a:latin typeface="EC Square Sans Cond Pro" panose="020B0506040000020004" pitchFamily="34" charset="0"/>
              </a:rPr>
              <a:t>recycled content</a:t>
            </a:r>
          </a:p>
          <a:p>
            <a:pPr marL="374650" lvl="1">
              <a:spcBef>
                <a:spcPts val="600"/>
              </a:spcBef>
              <a:spcAft>
                <a:spcPts val="600"/>
              </a:spcAft>
              <a:buClr>
                <a:schemeClr val="accent1">
                  <a:lumMod val="75000"/>
                </a:schemeClr>
              </a:buClr>
              <a:buFont typeface="Arial" panose="020B0604020202020204" pitchFamily="34" charset="0"/>
              <a:buChar char="•"/>
            </a:pPr>
            <a:r>
              <a:rPr lang="cs-CZ" altLang="en-US" sz="1800" b="1" dirty="0" smtClean="0">
                <a:solidFill>
                  <a:srgbClr val="024EA2"/>
                </a:solidFill>
                <a:latin typeface="EC Square Sans Cond Pro" panose="020B0506040000020004" pitchFamily="34" charset="0"/>
              </a:rPr>
              <a:t>6) </a:t>
            </a:r>
            <a:r>
              <a:rPr lang="en-GB" altLang="en-US" sz="1800" b="1" dirty="0" smtClean="0">
                <a:solidFill>
                  <a:srgbClr val="024EA2"/>
                </a:solidFill>
                <a:latin typeface="EC Square Sans Cond Pro" panose="020B0506040000020004" pitchFamily="34" charset="0"/>
              </a:rPr>
              <a:t>Mandatory </a:t>
            </a:r>
            <a:r>
              <a:rPr lang="en-GB" altLang="en-US" sz="1800" b="1" dirty="0">
                <a:solidFill>
                  <a:srgbClr val="024EA2"/>
                </a:solidFill>
                <a:latin typeface="EC Square Sans Cond Pro" panose="020B0506040000020004" pitchFamily="34" charset="0"/>
              </a:rPr>
              <a:t>deposit return systems </a:t>
            </a:r>
            <a:r>
              <a:rPr lang="en-GB" altLang="en-US" sz="1800" dirty="0">
                <a:solidFill>
                  <a:srgbClr val="024EA2"/>
                </a:solidFill>
                <a:latin typeface="EC Square Sans Cond Pro" panose="020B0506040000020004" pitchFamily="34" charset="0"/>
              </a:rPr>
              <a:t>for single-use plastic beverage bottles and metal cans</a:t>
            </a:r>
          </a:p>
          <a:p>
            <a:endParaRPr lang="en-IE" dirty="0"/>
          </a:p>
        </p:txBody>
      </p:sp>
      <p:pic>
        <p:nvPicPr>
          <p:cNvPr id="6" name="Picture 5">
            <a:extLst>
              <a:ext uri="{FF2B5EF4-FFF2-40B4-BE49-F238E27FC236}">
                <a16:creationId xmlns:a16="http://schemas.microsoft.com/office/drawing/2014/main" id="{5957DA5C-778D-472E-AA39-C547BB36EADA}"/>
              </a:ext>
            </a:extLst>
          </p:cNvPr>
          <p:cNvPicPr>
            <a:picLocks noChangeAspect="1"/>
          </p:cNvPicPr>
          <p:nvPr/>
        </p:nvPicPr>
        <p:blipFill>
          <a:blip r:embed="rId3"/>
          <a:stretch>
            <a:fillRect/>
          </a:stretch>
        </p:blipFill>
        <p:spPr>
          <a:xfrm>
            <a:off x="8817229" y="1960794"/>
            <a:ext cx="1319306" cy="1030856"/>
          </a:xfrm>
          <a:prstGeom prst="rect">
            <a:avLst/>
          </a:prstGeom>
        </p:spPr>
      </p:pic>
    </p:spTree>
    <p:extLst>
      <p:ext uri="{BB962C8B-B14F-4D97-AF65-F5344CB8AC3E}">
        <p14:creationId xmlns:p14="http://schemas.microsoft.com/office/powerpoint/2010/main" val="278463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CF66-FFC4-49ED-9719-37E52DF46754}"/>
              </a:ext>
            </a:extLst>
          </p:cNvPr>
          <p:cNvSpPr>
            <a:spLocks noGrp="1"/>
          </p:cNvSpPr>
          <p:nvPr>
            <p:ph type="title"/>
          </p:nvPr>
        </p:nvSpPr>
        <p:spPr>
          <a:xfrm>
            <a:off x="946370" y="575533"/>
            <a:ext cx="8596668" cy="1320800"/>
          </a:xfrm>
        </p:spPr>
        <p:txBody>
          <a:bodyPr/>
          <a:lstStyle/>
          <a:p>
            <a:r>
              <a:rPr lang="en-US" sz="3600" i="1" dirty="0">
                <a:solidFill>
                  <a:srgbClr val="00B050"/>
                </a:solidFill>
                <a:latin typeface="EC Square Sans Cond Pro" panose="020B0506040000020004" pitchFamily="34" charset="0"/>
                <a:ea typeface="Verdana" panose="020B0604030504040204" pitchFamily="34" charset="0"/>
              </a:rPr>
              <a:t>Policy framework on bio-based, biodegradable and compostable plastic</a:t>
            </a:r>
            <a:r>
              <a:rPr lang="en-GB" sz="3600" i="1" dirty="0">
                <a:solidFill>
                  <a:srgbClr val="00B050"/>
                </a:solidFill>
                <a:latin typeface="EC Square Sans Cond Pro" panose="020B0506040000020004" pitchFamily="34" charset="0"/>
                <a:ea typeface="Verdana" panose="020B0604030504040204" pitchFamily="34" charset="0"/>
              </a:rPr>
              <a:t>s</a:t>
            </a:r>
            <a:endParaRPr lang="en-IE" dirty="0"/>
          </a:p>
        </p:txBody>
      </p:sp>
      <p:sp>
        <p:nvSpPr>
          <p:cNvPr id="7" name="Content Placeholder 6">
            <a:extLst>
              <a:ext uri="{FF2B5EF4-FFF2-40B4-BE49-F238E27FC236}">
                <a16:creationId xmlns:a16="http://schemas.microsoft.com/office/drawing/2014/main" id="{CCAA0BB1-D831-44A0-B6CF-D64EC0BF6083}"/>
              </a:ext>
            </a:extLst>
          </p:cNvPr>
          <p:cNvSpPr>
            <a:spLocks noGrp="1"/>
          </p:cNvSpPr>
          <p:nvPr>
            <p:ph idx="1"/>
          </p:nvPr>
        </p:nvSpPr>
        <p:spPr>
          <a:xfrm>
            <a:off x="656069" y="2401211"/>
            <a:ext cx="6467745" cy="3880773"/>
          </a:xfrm>
        </p:spPr>
        <p:txBody>
          <a:bodyPr/>
          <a:lstStyle/>
          <a:p>
            <a:pPr marL="342900" lvl="0" indent="-342900" algn="just">
              <a:lnSpc>
                <a:spcPct val="107000"/>
              </a:lnSpc>
              <a:spcAft>
                <a:spcPts val="800"/>
              </a:spcAft>
              <a:buFont typeface="Symbol" panose="05050102010706020507" pitchFamily="18" charset="2"/>
              <a:buChar char=""/>
            </a:pPr>
            <a:r>
              <a:rPr lang="en-GB" b="1" dirty="0">
                <a:solidFill>
                  <a:srgbClr val="024EA2"/>
                </a:solidFill>
                <a:effectLst/>
                <a:latin typeface="EC Square Sans Cond Pro" panose="020B0506040000020004" pitchFamily="34" charset="0"/>
                <a:ea typeface="Calibri" panose="020F0502020204030204" pitchFamily="34" charset="0"/>
                <a:cs typeface="Times New Roman" panose="02020603050405020304" pitchFamily="18" charset="0"/>
              </a:rPr>
              <a:t>Bio-based plastics</a:t>
            </a:r>
            <a:r>
              <a:rPr lang="en-GB" dirty="0">
                <a:solidFill>
                  <a:srgbClr val="024EA2"/>
                </a:solidFill>
                <a:effectLst/>
                <a:latin typeface="EC Square Sans Cond Pro" panose="020B0506040000020004" pitchFamily="34" charset="0"/>
                <a:ea typeface="Calibri" panose="020F0502020204030204" pitchFamily="34" charset="0"/>
                <a:cs typeface="Times New Roman" panose="02020603050405020304" pitchFamily="18" charset="0"/>
              </a:rPr>
              <a:t> are the plastics made from biomass, as opposed to conventional plastics, which are made from fossil sources;</a:t>
            </a:r>
            <a:endParaRPr lang="en-IE" dirty="0">
              <a:solidFill>
                <a:srgbClr val="024EA2"/>
              </a:solidFill>
              <a:effectLst/>
              <a:latin typeface="EC Square Sans Cond Pro" panose="020B05060400000200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b="1" dirty="0">
                <a:solidFill>
                  <a:srgbClr val="024EA2"/>
                </a:solidFill>
                <a:effectLst/>
                <a:latin typeface="EC Square Sans Cond Pro" panose="020B0506040000020004" pitchFamily="34" charset="0"/>
                <a:ea typeface="Calibri" panose="020F0502020204030204" pitchFamily="34" charset="0"/>
                <a:cs typeface="Times New Roman" panose="02020603050405020304" pitchFamily="18" charset="0"/>
              </a:rPr>
              <a:t>Biodegradable plastics</a:t>
            </a:r>
            <a:r>
              <a:rPr lang="en-GB" dirty="0">
                <a:solidFill>
                  <a:srgbClr val="024EA2"/>
                </a:solidFill>
                <a:effectLst/>
                <a:latin typeface="EC Square Sans Cond Pro" panose="020B0506040000020004" pitchFamily="34" charset="0"/>
                <a:ea typeface="Calibri" panose="020F0502020204030204" pitchFamily="34" charset="0"/>
                <a:cs typeface="Times New Roman" panose="02020603050405020304" pitchFamily="18" charset="0"/>
              </a:rPr>
              <a:t> are designed to decompose at the end of their life in suitable conditions by the conversion of all their organic constituents;</a:t>
            </a:r>
            <a:endParaRPr lang="en-IE" dirty="0">
              <a:solidFill>
                <a:srgbClr val="024EA2"/>
              </a:solidFill>
              <a:effectLst/>
              <a:latin typeface="EC Square Sans Cond Pro" panose="020B05060400000200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b="1" dirty="0">
                <a:solidFill>
                  <a:srgbClr val="024EA2"/>
                </a:solidFill>
                <a:effectLst/>
                <a:latin typeface="EC Square Sans Cond Pro" panose="020B0506040000020004" pitchFamily="34" charset="0"/>
                <a:ea typeface="Calibri" panose="020F0502020204030204" pitchFamily="34" charset="0"/>
                <a:cs typeface="Times New Roman" panose="02020603050405020304" pitchFamily="18" charset="0"/>
              </a:rPr>
              <a:t>Compostable plastics</a:t>
            </a:r>
            <a:r>
              <a:rPr lang="en-GB" dirty="0">
                <a:solidFill>
                  <a:srgbClr val="024EA2"/>
                </a:solidFill>
                <a:effectLst/>
                <a:latin typeface="EC Square Sans Cond Pro" panose="020B0506040000020004" pitchFamily="34" charset="0"/>
                <a:ea typeface="Calibri" panose="020F0502020204030204" pitchFamily="34" charset="0"/>
                <a:cs typeface="Times New Roman" panose="02020603050405020304" pitchFamily="18" charset="0"/>
              </a:rPr>
              <a:t> are a subset of biodegradable plastics designed to biodegrade under controlled conditions, typically through industrial composting in special facilities for composting or anaerobic digestion.</a:t>
            </a:r>
            <a:endParaRPr lang="en-IE" dirty="0">
              <a:solidFill>
                <a:srgbClr val="024EA2"/>
              </a:solidFill>
              <a:effectLst/>
              <a:latin typeface="EC Square Sans Cond Pro" panose="020B0506040000020004" pitchFamily="34" charset="0"/>
              <a:ea typeface="Calibri" panose="020F0502020204030204" pitchFamily="34" charset="0"/>
              <a:cs typeface="Times New Roman" panose="02020603050405020304" pitchFamily="18" charset="0"/>
            </a:endParaRPr>
          </a:p>
          <a:p>
            <a:endParaRPr lang="en-IE" dirty="0"/>
          </a:p>
        </p:txBody>
      </p:sp>
      <p:pic>
        <p:nvPicPr>
          <p:cNvPr id="8" name="Picture 7" descr="Icon&#10;&#10;Description automatically generated">
            <a:extLst>
              <a:ext uri="{FF2B5EF4-FFF2-40B4-BE49-F238E27FC236}">
                <a16:creationId xmlns:a16="http://schemas.microsoft.com/office/drawing/2014/main" id="{B6473E45-75D9-4AE4-AB6F-2D024580E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566" y="2167806"/>
            <a:ext cx="533493" cy="1606987"/>
          </a:xfrm>
          <a:prstGeom prst="rect">
            <a:avLst/>
          </a:prstGeom>
        </p:spPr>
      </p:pic>
      <p:pic>
        <p:nvPicPr>
          <p:cNvPr id="9" name="Picture 8">
            <a:extLst>
              <a:ext uri="{FF2B5EF4-FFF2-40B4-BE49-F238E27FC236}">
                <a16:creationId xmlns:a16="http://schemas.microsoft.com/office/drawing/2014/main" id="{FA3281F8-293C-483A-8F8E-9E4D8C281DA6}"/>
              </a:ext>
            </a:extLst>
          </p:cNvPr>
          <p:cNvPicPr>
            <a:picLocks noChangeAspect="1"/>
          </p:cNvPicPr>
          <p:nvPr/>
        </p:nvPicPr>
        <p:blipFill>
          <a:blip r:embed="rId3"/>
          <a:stretch>
            <a:fillRect/>
          </a:stretch>
        </p:blipFill>
        <p:spPr>
          <a:xfrm>
            <a:off x="8171059" y="3599621"/>
            <a:ext cx="1604992" cy="1107045"/>
          </a:xfrm>
          <a:prstGeom prst="rect">
            <a:avLst/>
          </a:prstGeom>
        </p:spPr>
      </p:pic>
    </p:spTree>
    <p:extLst>
      <p:ext uri="{BB962C8B-B14F-4D97-AF65-F5344CB8AC3E}">
        <p14:creationId xmlns:p14="http://schemas.microsoft.com/office/powerpoint/2010/main" val="375287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29C4CE-B902-4E43-893F-DED5F4E9DBF3}"/>
              </a:ext>
            </a:extLst>
          </p:cNvPr>
          <p:cNvSpPr>
            <a:spLocks noGrp="1"/>
          </p:cNvSpPr>
          <p:nvPr>
            <p:ph type="title"/>
          </p:nvPr>
        </p:nvSpPr>
        <p:spPr>
          <a:xfrm>
            <a:off x="886586" y="507477"/>
            <a:ext cx="10418828" cy="1111543"/>
          </a:xfrm>
        </p:spPr>
        <p:txBody>
          <a:bodyPr>
            <a:normAutofit/>
          </a:bodyPr>
          <a:lstStyle/>
          <a:p>
            <a:r>
              <a:rPr lang="en-IE" i="1" dirty="0">
                <a:solidFill>
                  <a:srgbClr val="00B050"/>
                </a:solidFill>
                <a:latin typeface="EC Square Sans Cond Pro" panose="020B0506040000020004" pitchFamily="34" charset="0"/>
              </a:rPr>
              <a:t>What’s to come in 2023:</a:t>
            </a:r>
            <a:endParaRPr lang="en-US" dirty="0">
              <a:solidFill>
                <a:srgbClr val="00B050"/>
              </a:solidFill>
              <a:latin typeface="EC Square Sans Cond Pro" panose="020B0506040000020004" pitchFamily="34" charset="0"/>
            </a:endParaRPr>
          </a:p>
        </p:txBody>
      </p:sp>
      <p:sp>
        <p:nvSpPr>
          <p:cNvPr id="10" name="TextBox 9">
            <a:extLst>
              <a:ext uri="{FF2B5EF4-FFF2-40B4-BE49-F238E27FC236}">
                <a16:creationId xmlns:a16="http://schemas.microsoft.com/office/drawing/2014/main" id="{F9AEE848-CEB9-446B-8160-2C3456D72D64}"/>
              </a:ext>
            </a:extLst>
          </p:cNvPr>
          <p:cNvSpPr txBox="1"/>
          <p:nvPr/>
        </p:nvSpPr>
        <p:spPr>
          <a:xfrm>
            <a:off x="609600" y="1619021"/>
            <a:ext cx="9166698" cy="5447645"/>
          </a:xfrm>
          <a:prstGeom prst="rect">
            <a:avLst/>
          </a:prstGeom>
          <a:noFill/>
        </p:spPr>
        <p:txBody>
          <a:bodyPr wrap="square" rtlCol="0">
            <a:spAutoFit/>
          </a:bodyPr>
          <a:lstStyle/>
          <a:p>
            <a:r>
              <a:rPr lang="en-US" sz="2000" b="1" u="sng" dirty="0">
                <a:solidFill>
                  <a:srgbClr val="06509F"/>
                </a:solidFill>
                <a:latin typeface="EC Square Sans Cond Pro" panose="020B0506040000020004" pitchFamily="34" charset="0"/>
              </a:rPr>
              <a:t>Green claims initiative</a:t>
            </a:r>
          </a:p>
          <a:p>
            <a:pPr marL="342900" indent="-342900">
              <a:buFont typeface="Arial" panose="020B0604020202020204" pitchFamily="34" charset="0"/>
              <a:buChar char="•"/>
            </a:pPr>
            <a:r>
              <a:rPr lang="en-IE" sz="2000" dirty="0">
                <a:solidFill>
                  <a:srgbClr val="06509F"/>
                </a:solidFill>
                <a:latin typeface="EC Square Sans Cond Pro" panose="020B0506040000020004" pitchFamily="34" charset="0"/>
                <a:cs typeface="Times New Roman" panose="02020603050405020304" pitchFamily="18" charset="0"/>
              </a:rPr>
              <a:t>L</a:t>
            </a:r>
            <a:r>
              <a:rPr lang="en-IE" sz="2000" dirty="0">
                <a:solidFill>
                  <a:srgbClr val="06509F"/>
                </a:solidFill>
                <a:latin typeface="EC Square Sans Cond Pro" panose="020B0506040000020004" pitchFamily="34" charset="0"/>
              </a:rPr>
              <a:t>egislative initiative covering voluntary green claims made on products, services and organisations in the EU. </a:t>
            </a:r>
            <a:endParaRPr lang="en-US" sz="2000" b="1" u="sng" dirty="0">
              <a:solidFill>
                <a:srgbClr val="06509F"/>
              </a:solidFill>
              <a:latin typeface="EC Square Sans Cond Pro" panose="020B0506040000020004" pitchFamily="34" charset="0"/>
            </a:endParaRPr>
          </a:p>
          <a:p>
            <a:pPr marL="342900" indent="-342900">
              <a:buFont typeface="Arial" panose="020B0604020202020204" pitchFamily="34" charset="0"/>
              <a:buChar char="•"/>
            </a:pPr>
            <a:endParaRPr lang="en-US" sz="2000" b="1" u="sng" dirty="0">
              <a:solidFill>
                <a:srgbClr val="06509F"/>
              </a:solidFill>
              <a:latin typeface="EC Square Sans Cond Pro" panose="020B0506040000020004" pitchFamily="34" charset="0"/>
            </a:endParaRPr>
          </a:p>
          <a:p>
            <a:r>
              <a:rPr lang="en-US" sz="2000" b="1" u="sng" dirty="0">
                <a:solidFill>
                  <a:srgbClr val="06509F"/>
                </a:solidFill>
                <a:latin typeface="EC Square Sans Cond Pro" panose="020B0506040000020004" pitchFamily="34" charset="0"/>
              </a:rPr>
              <a:t>Revision of the Monitoring Framework for the Circular Economy</a:t>
            </a:r>
          </a:p>
          <a:p>
            <a:pPr marL="285750" indent="-285750">
              <a:buFont typeface="Arial" panose="020B0604020202020204" pitchFamily="34" charset="0"/>
              <a:buChar char="•"/>
            </a:pPr>
            <a:r>
              <a:rPr lang="en-US" sz="2000" dirty="0">
                <a:solidFill>
                  <a:srgbClr val="06509F"/>
                </a:solidFill>
                <a:latin typeface="EC Square Sans Cond Pro" panose="020B0506040000020004" pitchFamily="34" charset="0"/>
              </a:rPr>
              <a:t>Update and include new indicators</a:t>
            </a:r>
          </a:p>
          <a:p>
            <a:pPr lvl="0"/>
            <a:endParaRPr lang="fr-BE" sz="2000" b="1" u="sng" dirty="0">
              <a:solidFill>
                <a:srgbClr val="06509F"/>
              </a:solidFill>
              <a:latin typeface="EC Square Sans Cond Pro" panose="020B0506040000020004" pitchFamily="34" charset="0"/>
            </a:endParaRPr>
          </a:p>
          <a:p>
            <a:pPr lvl="0"/>
            <a:r>
              <a:rPr lang="fr-BE" sz="2000" b="1" u="sng" dirty="0" err="1">
                <a:solidFill>
                  <a:srgbClr val="06509F"/>
                </a:solidFill>
                <a:latin typeface="EC Square Sans Cond Pro" panose="020B0506040000020004" pitchFamily="34" charset="0"/>
              </a:rPr>
              <a:t>Legislative</a:t>
            </a:r>
            <a:r>
              <a:rPr lang="fr-BE" sz="2000" b="1" u="sng" dirty="0">
                <a:solidFill>
                  <a:srgbClr val="06509F"/>
                </a:solidFill>
                <a:latin typeface="EC Square Sans Cond Pro" panose="020B0506040000020004" pitchFamily="34" charset="0"/>
              </a:rPr>
              <a:t> </a:t>
            </a:r>
            <a:r>
              <a:rPr lang="fr-BE" sz="2000" b="1" u="sng" dirty="0" err="1">
                <a:solidFill>
                  <a:srgbClr val="06509F"/>
                </a:solidFill>
                <a:latin typeface="EC Square Sans Cond Pro" panose="020B0506040000020004" pitchFamily="34" charset="0"/>
              </a:rPr>
              <a:t>proposal</a:t>
            </a:r>
            <a:r>
              <a:rPr lang="fr-BE" sz="2000" b="1" u="sng" dirty="0">
                <a:solidFill>
                  <a:srgbClr val="06509F"/>
                </a:solidFill>
                <a:latin typeface="EC Square Sans Cond Pro" panose="020B0506040000020004" pitchFamily="34" charset="0"/>
              </a:rPr>
              <a:t> on the  ‘Right to </a:t>
            </a:r>
            <a:r>
              <a:rPr lang="fr-BE" sz="2000" b="1" u="sng" dirty="0" err="1">
                <a:solidFill>
                  <a:srgbClr val="06509F"/>
                </a:solidFill>
                <a:latin typeface="EC Square Sans Cond Pro" panose="020B0506040000020004" pitchFamily="34" charset="0"/>
              </a:rPr>
              <a:t>Repair</a:t>
            </a:r>
            <a:r>
              <a:rPr lang="fr-BE" sz="2000" b="1" u="sng" dirty="0">
                <a:solidFill>
                  <a:srgbClr val="06509F"/>
                </a:solidFill>
                <a:latin typeface="EC Square Sans Cond Pro" panose="020B0506040000020004" pitchFamily="34" charset="0"/>
              </a:rPr>
              <a:t>’  </a:t>
            </a:r>
          </a:p>
          <a:p>
            <a:pPr marL="342900" lvl="0" indent="-342900">
              <a:buFont typeface="Arial" panose="020B0604020202020204" pitchFamily="34" charset="0"/>
              <a:buChar char="•"/>
            </a:pPr>
            <a:r>
              <a:rPr lang="en-US" sz="2000" dirty="0">
                <a:solidFill>
                  <a:srgbClr val="06509F"/>
                </a:solidFill>
                <a:latin typeface="EC Square Sans Cond Pro" panose="020B0506040000020004" pitchFamily="34" charset="0"/>
              </a:rPr>
              <a:t>Incentives and tools to consumers to use goods for a longer time, including by repairing defective goods.</a:t>
            </a:r>
          </a:p>
          <a:p>
            <a:pPr lvl="0"/>
            <a:endParaRPr lang="en-US" sz="2000" dirty="0">
              <a:solidFill>
                <a:srgbClr val="06509F"/>
              </a:solidFill>
              <a:latin typeface="EC Square Sans Cond Pro" panose="020B0506040000020004" pitchFamily="34" charset="0"/>
            </a:endParaRPr>
          </a:p>
          <a:p>
            <a:r>
              <a:rPr lang="en-US" sz="2000" b="1" u="sng" dirty="0">
                <a:solidFill>
                  <a:srgbClr val="06509F"/>
                </a:solidFill>
                <a:latin typeface="EC Square Sans Cond Pro" panose="020B0506040000020004" pitchFamily="34" charset="0"/>
              </a:rPr>
              <a:t>Initiative addressing unintentional release of microplastics </a:t>
            </a:r>
          </a:p>
          <a:p>
            <a:endParaRPr lang="en-US" sz="2000" b="1" u="sng" dirty="0">
              <a:solidFill>
                <a:srgbClr val="06509F"/>
              </a:solidFill>
              <a:latin typeface="EC Square Sans Cond Pro" panose="020B0506040000020004" pitchFamily="34" charset="0"/>
            </a:endParaRPr>
          </a:p>
          <a:p>
            <a:r>
              <a:rPr lang="en-US" sz="2000" b="1" u="sng" dirty="0">
                <a:solidFill>
                  <a:srgbClr val="06509F"/>
                </a:solidFill>
                <a:latin typeface="EC Square Sans Cond Pro" panose="020B0506040000020004" pitchFamily="34" charset="0"/>
              </a:rPr>
              <a:t>Critical Raw Materials Act:</a:t>
            </a:r>
          </a:p>
          <a:p>
            <a:pPr marL="355600" indent="-355600">
              <a:buFont typeface="Arial" panose="020B0604020202020204" pitchFamily="34" charset="0"/>
              <a:buChar char="•"/>
            </a:pPr>
            <a:r>
              <a:rPr lang="en-US" sz="2000" dirty="0">
                <a:solidFill>
                  <a:srgbClr val="06509F"/>
                </a:solidFill>
                <a:latin typeface="EC Square Sans Cond Pro" panose="020B0506040000020004" pitchFamily="34" charset="0"/>
              </a:rPr>
              <a:t>Increase and diversify critical raw materials supply, strengthen circularity, foster resilience and support research and innovation.</a:t>
            </a:r>
            <a:endParaRPr lang="en-US" sz="2400" dirty="0">
              <a:solidFill>
                <a:srgbClr val="06509F"/>
              </a:solidFill>
              <a:latin typeface="EC Square Sans Cond Pro" panose="020B0506040000020004" pitchFamily="34" charset="0"/>
            </a:endParaRPr>
          </a:p>
          <a:p>
            <a:endParaRPr lang="en-US" sz="2800" dirty="0">
              <a:solidFill>
                <a:srgbClr val="024B9C"/>
              </a:solidFill>
              <a:latin typeface="EC Square Sans Cond Pro" panose="020B0506040000020004" pitchFamily="34" charset="0"/>
            </a:endParaRPr>
          </a:p>
        </p:txBody>
      </p:sp>
    </p:spTree>
    <p:extLst>
      <p:ext uri="{BB962C8B-B14F-4D97-AF65-F5344CB8AC3E}">
        <p14:creationId xmlns:p14="http://schemas.microsoft.com/office/powerpoint/2010/main" val="34250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9228" b="47752"/>
          <a:stretch/>
        </p:blipFill>
        <p:spPr>
          <a:xfrm>
            <a:off x="0" y="1266486"/>
            <a:ext cx="12192000" cy="1223319"/>
          </a:xfrm>
          <a:prstGeom prst="rect">
            <a:avLst/>
          </a:prstGeom>
        </p:spPr>
      </p:pic>
      <p:sp>
        <p:nvSpPr>
          <p:cNvPr id="3" name="Title 2"/>
          <p:cNvSpPr>
            <a:spLocks noGrp="1"/>
          </p:cNvSpPr>
          <p:nvPr>
            <p:ph type="title"/>
          </p:nvPr>
        </p:nvSpPr>
        <p:spPr>
          <a:xfrm>
            <a:off x="-1765552" y="209151"/>
            <a:ext cx="10515600" cy="782357"/>
          </a:xfrm>
        </p:spPr>
        <p:txBody>
          <a:bodyPr>
            <a:normAutofit/>
          </a:bodyPr>
          <a:lstStyle/>
          <a:p>
            <a:pPr algn="ctr"/>
            <a:r>
              <a:rPr lang="en-IE" sz="3400" i="1" dirty="0">
                <a:solidFill>
                  <a:srgbClr val="00B050"/>
                </a:solidFill>
              </a:rPr>
              <a:t>Stakeholder engagement</a:t>
            </a:r>
            <a:endParaRPr lang="en-US" sz="3400" i="1" dirty="0">
              <a:solidFill>
                <a:srgbClr val="00B050"/>
              </a:solidFill>
            </a:endParaRPr>
          </a:p>
        </p:txBody>
      </p:sp>
      <p:sp>
        <p:nvSpPr>
          <p:cNvPr id="5" name="Rectangle 4"/>
          <p:cNvSpPr/>
          <p:nvPr/>
        </p:nvSpPr>
        <p:spPr>
          <a:xfrm>
            <a:off x="1711587" y="2867122"/>
            <a:ext cx="8143833" cy="615553"/>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defRPr/>
            </a:pPr>
            <a:r>
              <a:rPr lang="en-GB" sz="1700" b="1" dirty="0">
                <a:solidFill>
                  <a:srgbClr val="00B050"/>
                </a:solidFill>
                <a:latin typeface="Verdana"/>
              </a:rPr>
              <a:t>Advancing the circular economy concept on the ground</a:t>
            </a:r>
          </a:p>
          <a:p>
            <a:pPr marL="285750" indent="-285750" fontAlgn="base">
              <a:spcBef>
                <a:spcPct val="0"/>
              </a:spcBef>
              <a:spcAft>
                <a:spcPct val="0"/>
              </a:spcAft>
              <a:buFont typeface="Arial" panose="020B0604020202020204" pitchFamily="34" charset="0"/>
              <a:buChar char="•"/>
              <a:defRPr/>
            </a:pPr>
            <a:r>
              <a:rPr lang="en-GB" sz="1700" b="1" dirty="0">
                <a:solidFill>
                  <a:srgbClr val="00B050"/>
                </a:solidFill>
                <a:latin typeface="Verdana"/>
              </a:rPr>
              <a:t>Strengthening cooperation among stakeholders' networks </a:t>
            </a: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781" y="4280973"/>
            <a:ext cx="1480033" cy="84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62836" y="3562728"/>
            <a:ext cx="8575881" cy="877163"/>
          </a:xfrm>
          <a:prstGeom prst="rect">
            <a:avLst/>
          </a:prstGeom>
          <a:noFill/>
        </p:spPr>
        <p:txBody>
          <a:bodyPr wrap="square" rtlCol="0">
            <a:spAutoFit/>
          </a:bodyPr>
          <a:lstStyle/>
          <a:p>
            <a:pPr algn="ctr" fontAlgn="base">
              <a:spcBef>
                <a:spcPct val="0"/>
              </a:spcBef>
              <a:spcAft>
                <a:spcPct val="0"/>
              </a:spcAft>
              <a:defRPr/>
            </a:pPr>
            <a:r>
              <a:rPr lang="en-GB" sz="1700" i="1" dirty="0">
                <a:solidFill>
                  <a:srgbClr val="0F5494"/>
                </a:solidFill>
                <a:latin typeface="Verdana"/>
              </a:rPr>
              <a:t>representatives of networks of businesses, civil society and </a:t>
            </a:r>
          </a:p>
          <a:p>
            <a:pPr algn="ctr" fontAlgn="base">
              <a:spcBef>
                <a:spcPct val="0"/>
              </a:spcBef>
              <a:spcAft>
                <a:spcPct val="0"/>
              </a:spcAft>
              <a:defRPr/>
            </a:pPr>
            <a:r>
              <a:rPr lang="en-GB" sz="1700" i="1" dirty="0">
                <a:solidFill>
                  <a:srgbClr val="0F5494"/>
                </a:solidFill>
                <a:latin typeface="Verdana"/>
              </a:rPr>
              <a:t>local, regional and national public authorities</a:t>
            </a:r>
          </a:p>
          <a:p>
            <a:pPr fontAlgn="base">
              <a:spcBef>
                <a:spcPct val="0"/>
              </a:spcBef>
              <a:spcAft>
                <a:spcPct val="0"/>
              </a:spcAft>
              <a:defRPr/>
            </a:pPr>
            <a:endParaRPr lang="en-GB" sz="1700" dirty="0">
              <a:solidFill>
                <a:srgbClr val="0F5494"/>
              </a:solidFill>
              <a:latin typeface="Verdana"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0353" y="5179091"/>
            <a:ext cx="1143681" cy="1143681"/>
          </a:xfrm>
          <a:prstGeom prst="rect">
            <a:avLst/>
          </a:prstGeom>
        </p:spPr>
      </p:pic>
      <p:sp>
        <p:nvSpPr>
          <p:cNvPr id="9" name="TextBox 8"/>
          <p:cNvSpPr txBox="1"/>
          <p:nvPr/>
        </p:nvSpPr>
        <p:spPr>
          <a:xfrm>
            <a:off x="3145046" y="5406678"/>
            <a:ext cx="5867278" cy="615553"/>
          </a:xfrm>
          <a:prstGeom prst="rect">
            <a:avLst/>
          </a:prstGeom>
          <a:noFill/>
        </p:spPr>
        <p:txBody>
          <a:bodyPr wrap="square" rtlCol="0">
            <a:spAutoFit/>
          </a:bodyPr>
          <a:lstStyle/>
          <a:p>
            <a:pPr algn="ctr" fontAlgn="base">
              <a:spcBef>
                <a:spcPct val="0"/>
              </a:spcBef>
              <a:spcAft>
                <a:spcPct val="0"/>
              </a:spcAft>
              <a:defRPr/>
            </a:pPr>
            <a:r>
              <a:rPr lang="en-GB" sz="1700" b="1" u="sng" dirty="0">
                <a:solidFill>
                  <a:srgbClr val="0F5494"/>
                </a:solidFill>
                <a:latin typeface="Verdana" pitchFamily="34" charset="0"/>
              </a:rPr>
              <a:t>Submit</a:t>
            </a:r>
            <a:r>
              <a:rPr lang="en-GB" sz="1700" b="1" dirty="0">
                <a:solidFill>
                  <a:srgbClr val="0F5494"/>
                </a:solidFill>
                <a:latin typeface="Verdana" pitchFamily="34" charset="0"/>
              </a:rPr>
              <a:t> your own good practices, knowledge, strategies and voluntary commitments! </a:t>
            </a:r>
          </a:p>
        </p:txBody>
      </p:sp>
      <p:sp>
        <p:nvSpPr>
          <p:cNvPr id="10" name="TextBox 9"/>
          <p:cNvSpPr txBox="1"/>
          <p:nvPr/>
        </p:nvSpPr>
        <p:spPr>
          <a:xfrm>
            <a:off x="2702193" y="6334543"/>
            <a:ext cx="5832648" cy="276999"/>
          </a:xfrm>
          <a:prstGeom prst="rect">
            <a:avLst/>
          </a:prstGeom>
          <a:noFill/>
        </p:spPr>
        <p:txBody>
          <a:bodyPr wrap="square" rtlCol="0">
            <a:spAutoFit/>
          </a:bodyPr>
          <a:lstStyle/>
          <a:p>
            <a:pPr algn="ctr" fontAlgn="base">
              <a:spcBef>
                <a:spcPct val="0"/>
              </a:spcBef>
              <a:spcAft>
                <a:spcPct val="0"/>
              </a:spcAft>
              <a:defRPr/>
            </a:pPr>
            <a:r>
              <a:rPr lang="en-GB" sz="1200" b="1" dirty="0">
                <a:solidFill>
                  <a:srgbClr val="0F5494"/>
                </a:solidFill>
                <a:latin typeface="Verdana" pitchFamily="34" charset="0"/>
              </a:rPr>
              <a:t>Link to website: </a:t>
            </a:r>
            <a:r>
              <a:rPr lang="en-GB" sz="1200" b="1" dirty="0">
                <a:solidFill>
                  <a:srgbClr val="0F5494"/>
                </a:solidFill>
                <a:latin typeface="Verdana" pitchFamily="34" charset="0"/>
                <a:hlinkClick r:id="rId6"/>
              </a:rPr>
              <a:t>http://circulareconomy.europa.eu/platform/</a:t>
            </a:r>
            <a:endParaRPr lang="en-GB" sz="1200" b="1" dirty="0">
              <a:solidFill>
                <a:srgbClr val="0F5494"/>
              </a:solidFill>
              <a:latin typeface="Verdana" pitchFamily="34" charset="0"/>
            </a:endParaRPr>
          </a:p>
        </p:txBody>
      </p:sp>
    </p:spTree>
    <p:extLst>
      <p:ext uri="{BB962C8B-B14F-4D97-AF65-F5344CB8AC3E}">
        <p14:creationId xmlns:p14="http://schemas.microsoft.com/office/powerpoint/2010/main" val="206307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346" y="1602675"/>
            <a:ext cx="5314519" cy="2646156"/>
          </a:xfrm>
        </p:spPr>
      </p:pic>
      <p:sp>
        <p:nvSpPr>
          <p:cNvPr id="6" name="Rectangle 5"/>
          <p:cNvSpPr/>
          <p:nvPr/>
        </p:nvSpPr>
        <p:spPr>
          <a:xfrm>
            <a:off x="1252847" y="479519"/>
            <a:ext cx="8704612" cy="830997"/>
          </a:xfrm>
          <a:prstGeom prst="rect">
            <a:avLst/>
          </a:prstGeom>
        </p:spPr>
        <p:txBody>
          <a:bodyPr wrap="square">
            <a:spAutoFit/>
          </a:bodyPr>
          <a:lstStyle/>
          <a:p>
            <a:r>
              <a:rPr lang="en-GB" sz="2400" b="1" dirty="0" err="1" smtClean="0">
                <a:solidFill>
                  <a:srgbClr val="00B050"/>
                </a:solidFill>
                <a:latin typeface="Arial" panose="020B0604020202020204" pitchFamily="34" charset="0"/>
                <a:ea typeface="Calibri" panose="020F0502020204030204" pitchFamily="34" charset="0"/>
              </a:rPr>
              <a:t>Předcházení</a:t>
            </a:r>
            <a:r>
              <a:rPr lang="en-GB" sz="2400" b="1" dirty="0" smtClean="0">
                <a:solidFill>
                  <a:srgbClr val="00B050"/>
                </a:solidFill>
                <a:latin typeface="Arial" panose="020B0604020202020204" pitchFamily="34" charset="0"/>
                <a:ea typeface="Calibri" panose="020F0502020204030204" pitchFamily="34" charset="0"/>
              </a:rPr>
              <a:t> </a:t>
            </a:r>
            <a:r>
              <a:rPr lang="en-GB" sz="2400" b="1" dirty="0" err="1">
                <a:solidFill>
                  <a:srgbClr val="00B050"/>
                </a:solidFill>
                <a:latin typeface="Arial" panose="020B0604020202020204" pitchFamily="34" charset="0"/>
                <a:ea typeface="Calibri" panose="020F0502020204030204" pitchFamily="34" charset="0"/>
              </a:rPr>
              <a:t>vzniku</a:t>
            </a:r>
            <a:r>
              <a:rPr lang="en-GB" sz="2400" b="1" dirty="0">
                <a:solidFill>
                  <a:srgbClr val="00B050"/>
                </a:solidFill>
                <a:latin typeface="Arial" panose="020B0604020202020204" pitchFamily="34" charset="0"/>
                <a:ea typeface="Calibri" panose="020F0502020204030204" pitchFamily="34" charset="0"/>
              </a:rPr>
              <a:t> </a:t>
            </a:r>
            <a:r>
              <a:rPr lang="en-GB" sz="2400" b="1" dirty="0" err="1">
                <a:solidFill>
                  <a:srgbClr val="00B050"/>
                </a:solidFill>
                <a:latin typeface="Arial" panose="020B0604020202020204" pitchFamily="34" charset="0"/>
                <a:ea typeface="Calibri" panose="020F0502020204030204" pitchFamily="34" charset="0"/>
              </a:rPr>
              <a:t>odpadů</a:t>
            </a:r>
            <a:r>
              <a:rPr lang="en-GB" sz="2400" b="1" dirty="0">
                <a:solidFill>
                  <a:srgbClr val="00B050"/>
                </a:solidFill>
                <a:latin typeface="Arial" panose="020B0604020202020204" pitchFamily="34" charset="0"/>
                <a:ea typeface="Calibri" panose="020F0502020204030204" pitchFamily="34" charset="0"/>
              </a:rPr>
              <a:t> </a:t>
            </a:r>
            <a:r>
              <a:rPr lang="en-GB" sz="2400" b="1" dirty="0" err="1">
                <a:solidFill>
                  <a:srgbClr val="00B050"/>
                </a:solidFill>
                <a:latin typeface="Arial" panose="020B0604020202020204" pitchFamily="34" charset="0"/>
                <a:ea typeface="Calibri" panose="020F0502020204030204" pitchFamily="34" charset="0"/>
              </a:rPr>
              <a:t>na</a:t>
            </a:r>
            <a:r>
              <a:rPr lang="en-GB" sz="2400" b="1" dirty="0">
                <a:solidFill>
                  <a:srgbClr val="00B050"/>
                </a:solidFill>
                <a:latin typeface="Arial" panose="020B0604020202020204" pitchFamily="34" charset="0"/>
                <a:ea typeface="Calibri" panose="020F0502020204030204" pitchFamily="34" charset="0"/>
              </a:rPr>
              <a:t> </a:t>
            </a:r>
            <a:r>
              <a:rPr lang="en-GB" sz="2400" b="1" dirty="0" err="1">
                <a:solidFill>
                  <a:srgbClr val="00B050"/>
                </a:solidFill>
                <a:latin typeface="Arial" panose="020B0604020202020204" pitchFamily="34" charset="0"/>
                <a:ea typeface="Calibri" panose="020F0502020204030204" pitchFamily="34" charset="0"/>
              </a:rPr>
              <a:t>území</a:t>
            </a:r>
            <a:r>
              <a:rPr lang="en-GB" sz="2400" b="1" dirty="0">
                <a:solidFill>
                  <a:srgbClr val="00B050"/>
                </a:solidFill>
                <a:latin typeface="Arial" panose="020B0604020202020204" pitchFamily="34" charset="0"/>
                <a:ea typeface="Calibri" panose="020F0502020204030204" pitchFamily="34" charset="0"/>
              </a:rPr>
              <a:t> </a:t>
            </a:r>
            <a:r>
              <a:rPr lang="en-GB" sz="2400" b="1" dirty="0" err="1" smtClean="0">
                <a:solidFill>
                  <a:srgbClr val="00B050"/>
                </a:solidFill>
                <a:latin typeface="Arial" panose="020B0604020202020204" pitchFamily="34" charset="0"/>
                <a:ea typeface="Calibri" panose="020F0502020204030204" pitchFamily="34" charset="0"/>
              </a:rPr>
              <a:t>Zlínského</a:t>
            </a:r>
            <a:r>
              <a:rPr lang="en-GB" sz="2400" b="1" dirty="0" smtClean="0">
                <a:solidFill>
                  <a:srgbClr val="00B050"/>
                </a:solidFill>
                <a:latin typeface="Arial" panose="020B0604020202020204" pitchFamily="34" charset="0"/>
                <a:ea typeface="Calibri" panose="020F0502020204030204" pitchFamily="34" charset="0"/>
              </a:rPr>
              <a:t> </a:t>
            </a:r>
            <a:r>
              <a:rPr lang="en-GB" sz="2400" b="1" dirty="0" err="1">
                <a:solidFill>
                  <a:srgbClr val="00B050"/>
                </a:solidFill>
                <a:latin typeface="Arial" panose="020B0604020202020204" pitchFamily="34" charset="0"/>
                <a:ea typeface="Calibri" panose="020F0502020204030204" pitchFamily="34" charset="0"/>
              </a:rPr>
              <a:t>kraje</a:t>
            </a:r>
            <a:r>
              <a:rPr lang="en-GB" sz="2400" b="1" dirty="0">
                <a:solidFill>
                  <a:srgbClr val="00B050"/>
                </a:solidFill>
                <a:latin typeface="Arial" panose="020B0604020202020204" pitchFamily="34" charset="0"/>
                <a:ea typeface="Calibri" panose="020F0502020204030204" pitchFamily="34" charset="0"/>
              </a:rPr>
              <a:t> </a:t>
            </a:r>
            <a:endParaRPr lang="cs-CZ" sz="2400" b="1" dirty="0" smtClean="0">
              <a:solidFill>
                <a:srgbClr val="00B050"/>
              </a:solidFill>
              <a:latin typeface="Arial" panose="020B0604020202020204" pitchFamily="34" charset="0"/>
              <a:ea typeface="Calibri" panose="020F0502020204030204" pitchFamily="34" charset="0"/>
            </a:endParaRPr>
          </a:p>
          <a:p>
            <a:r>
              <a:rPr lang="cs-CZ" sz="2400" b="1" dirty="0" smtClean="0">
                <a:solidFill>
                  <a:srgbClr val="00B050"/>
                </a:solidFill>
                <a:latin typeface="Arial" panose="020B0604020202020204" pitchFamily="34" charset="0"/>
                <a:ea typeface="Calibri" panose="020F0502020204030204" pitchFamily="34" charset="0"/>
              </a:rPr>
              <a:t>(OP Životní prostředí 2014-2020)</a:t>
            </a:r>
            <a:endParaRPr lang="en-GB" sz="2400" b="1" dirty="0">
              <a:solidFill>
                <a:srgbClr val="00B05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5153" y="2925753"/>
            <a:ext cx="5951518" cy="293285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4728" y="206386"/>
            <a:ext cx="2326327" cy="3397214"/>
          </a:xfrm>
          <a:prstGeom prst="rect">
            <a:avLst/>
          </a:prstGeom>
        </p:spPr>
      </p:pic>
    </p:spTree>
    <p:extLst>
      <p:ext uri="{BB962C8B-B14F-4D97-AF65-F5344CB8AC3E}">
        <p14:creationId xmlns:p14="http://schemas.microsoft.com/office/powerpoint/2010/main" val="2411861684"/>
      </p:ext>
    </p:extLst>
  </p:cSld>
  <p:clrMapOvr>
    <a:masterClrMapping/>
  </p:clrMapOvr>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1968</TotalTime>
  <Words>1112</Words>
  <Application>Microsoft Office PowerPoint</Application>
  <PresentationFormat>Widescreen</PresentationFormat>
  <Paragraphs>100</Paragraphs>
  <Slides>10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EC Square Sans Cond Pro</vt:lpstr>
      <vt:lpstr>Symbol</vt:lpstr>
      <vt:lpstr>Times New Roman</vt:lpstr>
      <vt:lpstr>Trebuchet MS</vt:lpstr>
      <vt:lpstr>Verdana</vt:lpstr>
      <vt:lpstr>Wingdings</vt:lpstr>
      <vt:lpstr>Wingdings 3</vt:lpstr>
      <vt:lpstr>Facet</vt:lpstr>
      <vt:lpstr>PowerPoint Presentation</vt:lpstr>
      <vt:lpstr>Circular Economy Action Plan implementation 2022</vt:lpstr>
      <vt:lpstr>Revision of the Packaging and Packaging Waste Directive - Need for action</vt:lpstr>
      <vt:lpstr>PowerPoint Presentation</vt:lpstr>
      <vt:lpstr>Key measures</vt:lpstr>
      <vt:lpstr>Policy framework on bio-based, biodegradable and compostable plastics</vt:lpstr>
      <vt:lpstr>What’s to come in 2023:</vt:lpstr>
      <vt:lpstr>Stakeholder engagement</vt:lpstr>
      <vt:lpstr>PowerPoint Presentation</vt:lpstr>
      <vt:lpstr>Learn more &amp; Keep in touch</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PORRA Federico (ENV)</dc:creator>
  <cp:lastModifiedBy>SCHWARZ Josef (SG-RECOVER-PRAGUE)</cp:lastModifiedBy>
  <cp:revision>114</cp:revision>
  <dcterms:created xsi:type="dcterms:W3CDTF">2021-08-23T12:54:05Z</dcterms:created>
  <dcterms:modified xsi:type="dcterms:W3CDTF">2022-12-14T12:52:29Z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2022-11-14T15:53:17Z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4ea56458-fa89-4d4b-bcbc-6d6061e709ab</vt:lpwstr>
  </property>
  <property fmtid="{D5CDD505-2E9C-101B-9397-08002B2CF9AE}" pid="8" name="MSIP_Label_6bd9ddd1-4d20-43f6-abfa-fc3c07406f94_ContentBits">
    <vt:lpwstr>0</vt:lpwstr>
  </property>
</Properties>
</file>